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36004500" cy="51206400"/>
  <p:notesSz cx="6858000" cy="9144000"/>
  <p:defaultTextStyle>
    <a:defPPr>
      <a:defRPr lang="es-ES"/>
    </a:defPPr>
    <a:lvl1pPr marL="0" algn="l" defTabSz="4983480" rtl="0" eaLnBrk="1" latinLnBrk="0" hangingPunct="1">
      <a:defRPr sz="9800" kern="1200">
        <a:solidFill>
          <a:schemeClr val="tx1"/>
        </a:solidFill>
        <a:latin typeface="+mn-lt"/>
        <a:ea typeface="+mn-ea"/>
        <a:cs typeface="+mn-cs"/>
      </a:defRPr>
    </a:lvl1pPr>
    <a:lvl2pPr marL="2491740" algn="l" defTabSz="4983480" rtl="0" eaLnBrk="1" latinLnBrk="0" hangingPunct="1">
      <a:defRPr sz="9800" kern="1200">
        <a:solidFill>
          <a:schemeClr val="tx1"/>
        </a:solidFill>
        <a:latin typeface="+mn-lt"/>
        <a:ea typeface="+mn-ea"/>
        <a:cs typeface="+mn-cs"/>
      </a:defRPr>
    </a:lvl2pPr>
    <a:lvl3pPr marL="4983480" algn="l" defTabSz="4983480" rtl="0" eaLnBrk="1" latinLnBrk="0" hangingPunct="1">
      <a:defRPr sz="9800" kern="1200">
        <a:solidFill>
          <a:schemeClr val="tx1"/>
        </a:solidFill>
        <a:latin typeface="+mn-lt"/>
        <a:ea typeface="+mn-ea"/>
        <a:cs typeface="+mn-cs"/>
      </a:defRPr>
    </a:lvl3pPr>
    <a:lvl4pPr marL="7475220" algn="l" defTabSz="4983480" rtl="0" eaLnBrk="1" latinLnBrk="0" hangingPunct="1">
      <a:defRPr sz="9800" kern="1200">
        <a:solidFill>
          <a:schemeClr val="tx1"/>
        </a:solidFill>
        <a:latin typeface="+mn-lt"/>
        <a:ea typeface="+mn-ea"/>
        <a:cs typeface="+mn-cs"/>
      </a:defRPr>
    </a:lvl4pPr>
    <a:lvl5pPr marL="9966960" algn="l" defTabSz="4983480" rtl="0" eaLnBrk="1" latinLnBrk="0" hangingPunct="1">
      <a:defRPr sz="9800" kern="1200">
        <a:solidFill>
          <a:schemeClr val="tx1"/>
        </a:solidFill>
        <a:latin typeface="+mn-lt"/>
        <a:ea typeface="+mn-ea"/>
        <a:cs typeface="+mn-cs"/>
      </a:defRPr>
    </a:lvl5pPr>
    <a:lvl6pPr marL="12458700" algn="l" defTabSz="4983480" rtl="0" eaLnBrk="1" latinLnBrk="0" hangingPunct="1">
      <a:defRPr sz="9800" kern="1200">
        <a:solidFill>
          <a:schemeClr val="tx1"/>
        </a:solidFill>
        <a:latin typeface="+mn-lt"/>
        <a:ea typeface="+mn-ea"/>
        <a:cs typeface="+mn-cs"/>
      </a:defRPr>
    </a:lvl6pPr>
    <a:lvl7pPr marL="14950440" algn="l" defTabSz="4983480" rtl="0" eaLnBrk="1" latinLnBrk="0" hangingPunct="1">
      <a:defRPr sz="9800" kern="1200">
        <a:solidFill>
          <a:schemeClr val="tx1"/>
        </a:solidFill>
        <a:latin typeface="+mn-lt"/>
        <a:ea typeface="+mn-ea"/>
        <a:cs typeface="+mn-cs"/>
      </a:defRPr>
    </a:lvl7pPr>
    <a:lvl8pPr marL="17442180" algn="l" defTabSz="4983480" rtl="0" eaLnBrk="1" latinLnBrk="0" hangingPunct="1">
      <a:defRPr sz="9800" kern="1200">
        <a:solidFill>
          <a:schemeClr val="tx1"/>
        </a:solidFill>
        <a:latin typeface="+mn-lt"/>
        <a:ea typeface="+mn-ea"/>
        <a:cs typeface="+mn-cs"/>
      </a:defRPr>
    </a:lvl8pPr>
    <a:lvl9pPr marL="19933920" algn="l" defTabSz="4983480" rtl="0" eaLnBrk="1" latinLnBrk="0" hangingPunct="1">
      <a:defRPr sz="9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" d="100"/>
          <a:sy n="10" d="100"/>
        </p:scale>
        <p:origin x="-1344" y="276"/>
      </p:cViewPr>
      <p:guideLst>
        <p:guide orient="horz" pos="16128"/>
        <p:guide pos="113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2700338" y="15907177"/>
            <a:ext cx="30603825" cy="10976187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5400675" y="29016960"/>
            <a:ext cx="25203150" cy="130860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4917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4983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74752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99669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245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49504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74421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99339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AECBB-C71E-4884-8E54-C06D16C1CC64}" type="datetimeFigureOut">
              <a:rPr lang="es-ES" smtClean="0"/>
              <a:t>07/10/2014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79A9A0-236C-4FE9-A404-2952D62CE7B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943243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AECBB-C71E-4884-8E54-C06D16C1CC64}" type="datetimeFigureOut">
              <a:rPr lang="es-ES" smtClean="0"/>
              <a:t>07/10/2014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79A9A0-236C-4FE9-A404-2952D62CE7B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168374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26103262" y="2050634"/>
            <a:ext cx="8101013" cy="43691387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1800225" y="2050634"/>
            <a:ext cx="23702963" cy="43691387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AECBB-C71E-4884-8E54-C06D16C1CC64}" type="datetimeFigureOut">
              <a:rPr lang="es-ES" smtClean="0"/>
              <a:t>07/10/2014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79A9A0-236C-4FE9-A404-2952D62CE7B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49957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AECBB-C71E-4884-8E54-C06D16C1CC64}" type="datetimeFigureOut">
              <a:rPr lang="es-ES" smtClean="0"/>
              <a:t>07/10/2014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79A9A0-236C-4FE9-A404-2952D62CE7B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835908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844107" y="32904857"/>
            <a:ext cx="30603825" cy="10170160"/>
          </a:xfrm>
        </p:spPr>
        <p:txBody>
          <a:bodyPr anchor="t"/>
          <a:lstStyle>
            <a:lvl1pPr algn="l">
              <a:defRPr sz="218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2844107" y="21703461"/>
            <a:ext cx="30603825" cy="11201396"/>
          </a:xfrm>
        </p:spPr>
        <p:txBody>
          <a:bodyPr anchor="b"/>
          <a:lstStyle>
            <a:lvl1pPr marL="0" indent="0">
              <a:buNone/>
              <a:defRPr sz="10900">
                <a:solidFill>
                  <a:schemeClr val="tx1">
                    <a:tint val="75000"/>
                  </a:schemeClr>
                </a:solidFill>
              </a:defRPr>
            </a:lvl1pPr>
            <a:lvl2pPr marL="2491740" indent="0">
              <a:buNone/>
              <a:defRPr sz="9800">
                <a:solidFill>
                  <a:schemeClr val="tx1">
                    <a:tint val="75000"/>
                  </a:schemeClr>
                </a:solidFill>
              </a:defRPr>
            </a:lvl2pPr>
            <a:lvl3pPr marL="4983480" indent="0">
              <a:buNone/>
              <a:defRPr sz="8700">
                <a:solidFill>
                  <a:schemeClr val="tx1">
                    <a:tint val="75000"/>
                  </a:schemeClr>
                </a:solidFill>
              </a:defRPr>
            </a:lvl3pPr>
            <a:lvl4pPr marL="7475220" indent="0">
              <a:buNone/>
              <a:defRPr sz="7600">
                <a:solidFill>
                  <a:schemeClr val="tx1">
                    <a:tint val="75000"/>
                  </a:schemeClr>
                </a:solidFill>
              </a:defRPr>
            </a:lvl4pPr>
            <a:lvl5pPr marL="9966960" indent="0">
              <a:buNone/>
              <a:defRPr sz="7600">
                <a:solidFill>
                  <a:schemeClr val="tx1">
                    <a:tint val="75000"/>
                  </a:schemeClr>
                </a:solidFill>
              </a:defRPr>
            </a:lvl5pPr>
            <a:lvl6pPr marL="12458700" indent="0">
              <a:buNone/>
              <a:defRPr sz="7600">
                <a:solidFill>
                  <a:schemeClr val="tx1">
                    <a:tint val="75000"/>
                  </a:schemeClr>
                </a:solidFill>
              </a:defRPr>
            </a:lvl6pPr>
            <a:lvl7pPr marL="14950440" indent="0">
              <a:buNone/>
              <a:defRPr sz="7600">
                <a:solidFill>
                  <a:schemeClr val="tx1">
                    <a:tint val="75000"/>
                  </a:schemeClr>
                </a:solidFill>
              </a:defRPr>
            </a:lvl7pPr>
            <a:lvl8pPr marL="17442180" indent="0">
              <a:buNone/>
              <a:defRPr sz="7600">
                <a:solidFill>
                  <a:schemeClr val="tx1">
                    <a:tint val="75000"/>
                  </a:schemeClr>
                </a:solidFill>
              </a:defRPr>
            </a:lvl8pPr>
            <a:lvl9pPr marL="19933920" indent="0">
              <a:buNone/>
              <a:defRPr sz="7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AECBB-C71E-4884-8E54-C06D16C1CC64}" type="datetimeFigureOut">
              <a:rPr lang="es-ES" smtClean="0"/>
              <a:t>07/10/2014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79A9A0-236C-4FE9-A404-2952D62CE7B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669030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1800225" y="11948164"/>
            <a:ext cx="15901988" cy="33793857"/>
          </a:xfrm>
        </p:spPr>
        <p:txBody>
          <a:bodyPr/>
          <a:lstStyle>
            <a:lvl1pPr>
              <a:defRPr sz="15300"/>
            </a:lvl1pPr>
            <a:lvl2pPr>
              <a:defRPr sz="13100"/>
            </a:lvl2pPr>
            <a:lvl3pPr>
              <a:defRPr sz="10900"/>
            </a:lvl3pPr>
            <a:lvl4pPr>
              <a:defRPr sz="9800"/>
            </a:lvl4pPr>
            <a:lvl5pPr>
              <a:defRPr sz="9800"/>
            </a:lvl5pPr>
            <a:lvl6pPr>
              <a:defRPr sz="9800"/>
            </a:lvl6pPr>
            <a:lvl7pPr>
              <a:defRPr sz="9800"/>
            </a:lvl7pPr>
            <a:lvl8pPr>
              <a:defRPr sz="9800"/>
            </a:lvl8pPr>
            <a:lvl9pPr>
              <a:defRPr sz="9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18302287" y="11948164"/>
            <a:ext cx="15901988" cy="33793857"/>
          </a:xfrm>
        </p:spPr>
        <p:txBody>
          <a:bodyPr/>
          <a:lstStyle>
            <a:lvl1pPr>
              <a:defRPr sz="15300"/>
            </a:lvl1pPr>
            <a:lvl2pPr>
              <a:defRPr sz="13100"/>
            </a:lvl2pPr>
            <a:lvl3pPr>
              <a:defRPr sz="10900"/>
            </a:lvl3pPr>
            <a:lvl4pPr>
              <a:defRPr sz="9800"/>
            </a:lvl4pPr>
            <a:lvl5pPr>
              <a:defRPr sz="9800"/>
            </a:lvl5pPr>
            <a:lvl6pPr>
              <a:defRPr sz="9800"/>
            </a:lvl6pPr>
            <a:lvl7pPr>
              <a:defRPr sz="9800"/>
            </a:lvl7pPr>
            <a:lvl8pPr>
              <a:defRPr sz="9800"/>
            </a:lvl8pPr>
            <a:lvl9pPr>
              <a:defRPr sz="9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AECBB-C71E-4884-8E54-C06D16C1CC64}" type="datetimeFigureOut">
              <a:rPr lang="es-ES" smtClean="0"/>
              <a:t>07/10/2014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79A9A0-236C-4FE9-A404-2952D62CE7B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308868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800225" y="11462177"/>
            <a:ext cx="15908240" cy="4776890"/>
          </a:xfrm>
        </p:spPr>
        <p:txBody>
          <a:bodyPr anchor="b"/>
          <a:lstStyle>
            <a:lvl1pPr marL="0" indent="0">
              <a:buNone/>
              <a:defRPr sz="13100" b="1"/>
            </a:lvl1pPr>
            <a:lvl2pPr marL="2491740" indent="0">
              <a:buNone/>
              <a:defRPr sz="10900" b="1"/>
            </a:lvl2pPr>
            <a:lvl3pPr marL="4983480" indent="0">
              <a:buNone/>
              <a:defRPr sz="9800" b="1"/>
            </a:lvl3pPr>
            <a:lvl4pPr marL="7475220" indent="0">
              <a:buNone/>
              <a:defRPr sz="8700" b="1"/>
            </a:lvl4pPr>
            <a:lvl5pPr marL="9966960" indent="0">
              <a:buNone/>
              <a:defRPr sz="8700" b="1"/>
            </a:lvl5pPr>
            <a:lvl6pPr marL="12458700" indent="0">
              <a:buNone/>
              <a:defRPr sz="8700" b="1"/>
            </a:lvl6pPr>
            <a:lvl7pPr marL="14950440" indent="0">
              <a:buNone/>
              <a:defRPr sz="8700" b="1"/>
            </a:lvl7pPr>
            <a:lvl8pPr marL="17442180" indent="0">
              <a:buNone/>
              <a:defRPr sz="8700" b="1"/>
            </a:lvl8pPr>
            <a:lvl9pPr marL="19933920" indent="0">
              <a:buNone/>
              <a:defRPr sz="87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1800225" y="16239067"/>
            <a:ext cx="15908240" cy="29502950"/>
          </a:xfrm>
        </p:spPr>
        <p:txBody>
          <a:bodyPr/>
          <a:lstStyle>
            <a:lvl1pPr>
              <a:defRPr sz="13100"/>
            </a:lvl1pPr>
            <a:lvl2pPr>
              <a:defRPr sz="10900"/>
            </a:lvl2pPr>
            <a:lvl3pPr>
              <a:defRPr sz="9800"/>
            </a:lvl3pPr>
            <a:lvl4pPr>
              <a:defRPr sz="8700"/>
            </a:lvl4pPr>
            <a:lvl5pPr>
              <a:defRPr sz="8700"/>
            </a:lvl5pPr>
            <a:lvl6pPr>
              <a:defRPr sz="8700"/>
            </a:lvl6pPr>
            <a:lvl7pPr>
              <a:defRPr sz="8700"/>
            </a:lvl7pPr>
            <a:lvl8pPr>
              <a:defRPr sz="8700"/>
            </a:lvl8pPr>
            <a:lvl9pPr>
              <a:defRPr sz="87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18289788" y="11462177"/>
            <a:ext cx="15914489" cy="4776890"/>
          </a:xfrm>
        </p:spPr>
        <p:txBody>
          <a:bodyPr anchor="b"/>
          <a:lstStyle>
            <a:lvl1pPr marL="0" indent="0">
              <a:buNone/>
              <a:defRPr sz="13100" b="1"/>
            </a:lvl1pPr>
            <a:lvl2pPr marL="2491740" indent="0">
              <a:buNone/>
              <a:defRPr sz="10900" b="1"/>
            </a:lvl2pPr>
            <a:lvl3pPr marL="4983480" indent="0">
              <a:buNone/>
              <a:defRPr sz="9800" b="1"/>
            </a:lvl3pPr>
            <a:lvl4pPr marL="7475220" indent="0">
              <a:buNone/>
              <a:defRPr sz="8700" b="1"/>
            </a:lvl4pPr>
            <a:lvl5pPr marL="9966960" indent="0">
              <a:buNone/>
              <a:defRPr sz="8700" b="1"/>
            </a:lvl5pPr>
            <a:lvl6pPr marL="12458700" indent="0">
              <a:buNone/>
              <a:defRPr sz="8700" b="1"/>
            </a:lvl6pPr>
            <a:lvl7pPr marL="14950440" indent="0">
              <a:buNone/>
              <a:defRPr sz="8700" b="1"/>
            </a:lvl7pPr>
            <a:lvl8pPr marL="17442180" indent="0">
              <a:buNone/>
              <a:defRPr sz="8700" b="1"/>
            </a:lvl8pPr>
            <a:lvl9pPr marL="19933920" indent="0">
              <a:buNone/>
              <a:defRPr sz="87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18289788" y="16239067"/>
            <a:ext cx="15914489" cy="29502950"/>
          </a:xfrm>
        </p:spPr>
        <p:txBody>
          <a:bodyPr/>
          <a:lstStyle>
            <a:lvl1pPr>
              <a:defRPr sz="13100"/>
            </a:lvl1pPr>
            <a:lvl2pPr>
              <a:defRPr sz="10900"/>
            </a:lvl2pPr>
            <a:lvl3pPr>
              <a:defRPr sz="9800"/>
            </a:lvl3pPr>
            <a:lvl4pPr>
              <a:defRPr sz="8700"/>
            </a:lvl4pPr>
            <a:lvl5pPr>
              <a:defRPr sz="8700"/>
            </a:lvl5pPr>
            <a:lvl6pPr>
              <a:defRPr sz="8700"/>
            </a:lvl6pPr>
            <a:lvl7pPr>
              <a:defRPr sz="8700"/>
            </a:lvl7pPr>
            <a:lvl8pPr>
              <a:defRPr sz="8700"/>
            </a:lvl8pPr>
            <a:lvl9pPr>
              <a:defRPr sz="87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AECBB-C71E-4884-8E54-C06D16C1CC64}" type="datetimeFigureOut">
              <a:rPr lang="es-ES" smtClean="0"/>
              <a:t>07/10/2014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79A9A0-236C-4FE9-A404-2952D62CE7B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481780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AECBB-C71E-4884-8E54-C06D16C1CC64}" type="datetimeFigureOut">
              <a:rPr lang="es-ES" smtClean="0"/>
              <a:t>07/10/2014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79A9A0-236C-4FE9-A404-2952D62CE7B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5833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AECBB-C71E-4884-8E54-C06D16C1CC64}" type="datetimeFigureOut">
              <a:rPr lang="es-ES" smtClean="0"/>
              <a:t>07/10/2014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79A9A0-236C-4FE9-A404-2952D62CE7B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82558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800227" y="2038773"/>
            <a:ext cx="11845232" cy="8676640"/>
          </a:xfrm>
        </p:spPr>
        <p:txBody>
          <a:bodyPr anchor="b"/>
          <a:lstStyle>
            <a:lvl1pPr algn="l">
              <a:defRPr sz="109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4076759" y="2038777"/>
            <a:ext cx="20127516" cy="43703244"/>
          </a:xfrm>
        </p:spPr>
        <p:txBody>
          <a:bodyPr/>
          <a:lstStyle>
            <a:lvl1pPr>
              <a:defRPr sz="17400"/>
            </a:lvl1pPr>
            <a:lvl2pPr>
              <a:defRPr sz="15300"/>
            </a:lvl2pPr>
            <a:lvl3pPr>
              <a:defRPr sz="13100"/>
            </a:lvl3pPr>
            <a:lvl4pPr>
              <a:defRPr sz="10900"/>
            </a:lvl4pPr>
            <a:lvl5pPr>
              <a:defRPr sz="10900"/>
            </a:lvl5pPr>
            <a:lvl6pPr>
              <a:defRPr sz="10900"/>
            </a:lvl6pPr>
            <a:lvl7pPr>
              <a:defRPr sz="10900"/>
            </a:lvl7pPr>
            <a:lvl8pPr>
              <a:defRPr sz="10900"/>
            </a:lvl8pPr>
            <a:lvl9pPr>
              <a:defRPr sz="10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800227" y="10715417"/>
            <a:ext cx="11845232" cy="35026604"/>
          </a:xfrm>
        </p:spPr>
        <p:txBody>
          <a:bodyPr/>
          <a:lstStyle>
            <a:lvl1pPr marL="0" indent="0">
              <a:buNone/>
              <a:defRPr sz="7600"/>
            </a:lvl1pPr>
            <a:lvl2pPr marL="2491740" indent="0">
              <a:buNone/>
              <a:defRPr sz="6500"/>
            </a:lvl2pPr>
            <a:lvl3pPr marL="4983480" indent="0">
              <a:buNone/>
              <a:defRPr sz="5500"/>
            </a:lvl3pPr>
            <a:lvl4pPr marL="7475220" indent="0">
              <a:buNone/>
              <a:defRPr sz="4900"/>
            </a:lvl4pPr>
            <a:lvl5pPr marL="9966960" indent="0">
              <a:buNone/>
              <a:defRPr sz="4900"/>
            </a:lvl5pPr>
            <a:lvl6pPr marL="12458700" indent="0">
              <a:buNone/>
              <a:defRPr sz="4900"/>
            </a:lvl6pPr>
            <a:lvl7pPr marL="14950440" indent="0">
              <a:buNone/>
              <a:defRPr sz="4900"/>
            </a:lvl7pPr>
            <a:lvl8pPr marL="17442180" indent="0">
              <a:buNone/>
              <a:defRPr sz="4900"/>
            </a:lvl8pPr>
            <a:lvl9pPr marL="19933920" indent="0">
              <a:buNone/>
              <a:defRPr sz="4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AECBB-C71E-4884-8E54-C06D16C1CC64}" type="datetimeFigureOut">
              <a:rPr lang="es-ES" smtClean="0"/>
              <a:t>07/10/2014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79A9A0-236C-4FE9-A404-2952D62CE7B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71719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057134" y="35844480"/>
            <a:ext cx="21602700" cy="4231644"/>
          </a:xfrm>
        </p:spPr>
        <p:txBody>
          <a:bodyPr anchor="b"/>
          <a:lstStyle>
            <a:lvl1pPr algn="l">
              <a:defRPr sz="109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7057134" y="4575387"/>
            <a:ext cx="21602700" cy="30723840"/>
          </a:xfrm>
        </p:spPr>
        <p:txBody>
          <a:bodyPr/>
          <a:lstStyle>
            <a:lvl1pPr marL="0" indent="0">
              <a:buNone/>
              <a:defRPr sz="17400"/>
            </a:lvl1pPr>
            <a:lvl2pPr marL="2491740" indent="0">
              <a:buNone/>
              <a:defRPr sz="15300"/>
            </a:lvl2pPr>
            <a:lvl3pPr marL="4983480" indent="0">
              <a:buNone/>
              <a:defRPr sz="13100"/>
            </a:lvl3pPr>
            <a:lvl4pPr marL="7475220" indent="0">
              <a:buNone/>
              <a:defRPr sz="10900"/>
            </a:lvl4pPr>
            <a:lvl5pPr marL="9966960" indent="0">
              <a:buNone/>
              <a:defRPr sz="10900"/>
            </a:lvl5pPr>
            <a:lvl6pPr marL="12458700" indent="0">
              <a:buNone/>
              <a:defRPr sz="10900"/>
            </a:lvl6pPr>
            <a:lvl7pPr marL="14950440" indent="0">
              <a:buNone/>
              <a:defRPr sz="10900"/>
            </a:lvl7pPr>
            <a:lvl8pPr marL="17442180" indent="0">
              <a:buNone/>
              <a:defRPr sz="10900"/>
            </a:lvl8pPr>
            <a:lvl9pPr marL="19933920" indent="0">
              <a:buNone/>
              <a:defRPr sz="109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7057134" y="40076124"/>
            <a:ext cx="21602700" cy="6009636"/>
          </a:xfrm>
        </p:spPr>
        <p:txBody>
          <a:bodyPr/>
          <a:lstStyle>
            <a:lvl1pPr marL="0" indent="0">
              <a:buNone/>
              <a:defRPr sz="7600"/>
            </a:lvl1pPr>
            <a:lvl2pPr marL="2491740" indent="0">
              <a:buNone/>
              <a:defRPr sz="6500"/>
            </a:lvl2pPr>
            <a:lvl3pPr marL="4983480" indent="0">
              <a:buNone/>
              <a:defRPr sz="5500"/>
            </a:lvl3pPr>
            <a:lvl4pPr marL="7475220" indent="0">
              <a:buNone/>
              <a:defRPr sz="4900"/>
            </a:lvl4pPr>
            <a:lvl5pPr marL="9966960" indent="0">
              <a:buNone/>
              <a:defRPr sz="4900"/>
            </a:lvl5pPr>
            <a:lvl6pPr marL="12458700" indent="0">
              <a:buNone/>
              <a:defRPr sz="4900"/>
            </a:lvl6pPr>
            <a:lvl7pPr marL="14950440" indent="0">
              <a:buNone/>
              <a:defRPr sz="4900"/>
            </a:lvl7pPr>
            <a:lvl8pPr marL="17442180" indent="0">
              <a:buNone/>
              <a:defRPr sz="4900"/>
            </a:lvl8pPr>
            <a:lvl9pPr marL="19933920" indent="0">
              <a:buNone/>
              <a:defRPr sz="4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AECBB-C71E-4884-8E54-C06D16C1CC64}" type="datetimeFigureOut">
              <a:rPr lang="es-ES" smtClean="0"/>
              <a:t>07/10/2014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79A9A0-236C-4FE9-A404-2952D62CE7B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597551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1800225" y="2050630"/>
            <a:ext cx="32404050" cy="8534400"/>
          </a:xfrm>
          <a:prstGeom prst="rect">
            <a:avLst/>
          </a:prstGeom>
        </p:spPr>
        <p:txBody>
          <a:bodyPr vert="horz" lIns="498348" tIns="249174" rIns="498348" bIns="249174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800225" y="11948164"/>
            <a:ext cx="32404050" cy="33793857"/>
          </a:xfrm>
          <a:prstGeom prst="rect">
            <a:avLst/>
          </a:prstGeom>
        </p:spPr>
        <p:txBody>
          <a:bodyPr vert="horz" lIns="498348" tIns="249174" rIns="498348" bIns="249174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1800225" y="47460750"/>
            <a:ext cx="8401050" cy="2726267"/>
          </a:xfrm>
          <a:prstGeom prst="rect">
            <a:avLst/>
          </a:prstGeom>
        </p:spPr>
        <p:txBody>
          <a:bodyPr vert="horz" lIns="498348" tIns="249174" rIns="498348" bIns="249174" rtlCol="0" anchor="ctr"/>
          <a:lstStyle>
            <a:lvl1pPr algn="l">
              <a:defRPr sz="6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BAECBB-C71E-4884-8E54-C06D16C1CC64}" type="datetimeFigureOut">
              <a:rPr lang="es-ES" smtClean="0"/>
              <a:t>07/10/2014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12301538" y="47460750"/>
            <a:ext cx="11401425" cy="2726267"/>
          </a:xfrm>
          <a:prstGeom prst="rect">
            <a:avLst/>
          </a:prstGeom>
        </p:spPr>
        <p:txBody>
          <a:bodyPr vert="horz" lIns="498348" tIns="249174" rIns="498348" bIns="249174" rtlCol="0" anchor="ctr"/>
          <a:lstStyle>
            <a:lvl1pPr algn="ctr">
              <a:defRPr sz="6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25803225" y="47460750"/>
            <a:ext cx="8401050" cy="2726267"/>
          </a:xfrm>
          <a:prstGeom prst="rect">
            <a:avLst/>
          </a:prstGeom>
        </p:spPr>
        <p:txBody>
          <a:bodyPr vert="horz" lIns="498348" tIns="249174" rIns="498348" bIns="249174" rtlCol="0" anchor="ctr"/>
          <a:lstStyle>
            <a:lvl1pPr algn="r">
              <a:defRPr sz="6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79A9A0-236C-4FE9-A404-2952D62CE7B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8781774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983480" rtl="0" eaLnBrk="1" latinLnBrk="0" hangingPunct="1">
        <a:spcBef>
          <a:spcPct val="0"/>
        </a:spcBef>
        <a:buNone/>
        <a:defRPr sz="2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68805" indent="-1868805" algn="l" defTabSz="4983480" rtl="0" eaLnBrk="1" latinLnBrk="0" hangingPunct="1">
        <a:spcBef>
          <a:spcPct val="20000"/>
        </a:spcBef>
        <a:buFont typeface="Arial" pitchFamily="34" charset="0"/>
        <a:buChar char="•"/>
        <a:defRPr sz="17400" kern="1200">
          <a:solidFill>
            <a:schemeClr val="tx1"/>
          </a:solidFill>
          <a:latin typeface="+mn-lt"/>
          <a:ea typeface="+mn-ea"/>
          <a:cs typeface="+mn-cs"/>
        </a:defRPr>
      </a:lvl1pPr>
      <a:lvl2pPr marL="4049078" indent="-1557338" algn="l" defTabSz="4983480" rtl="0" eaLnBrk="1" latinLnBrk="0" hangingPunct="1">
        <a:spcBef>
          <a:spcPct val="20000"/>
        </a:spcBef>
        <a:buFont typeface="Arial" pitchFamily="34" charset="0"/>
        <a:buChar char="–"/>
        <a:defRPr sz="15300" kern="1200">
          <a:solidFill>
            <a:schemeClr val="tx1"/>
          </a:solidFill>
          <a:latin typeface="+mn-lt"/>
          <a:ea typeface="+mn-ea"/>
          <a:cs typeface="+mn-cs"/>
        </a:defRPr>
      </a:lvl2pPr>
      <a:lvl3pPr marL="6229350" indent="-1245870" algn="l" defTabSz="4983480" rtl="0" eaLnBrk="1" latinLnBrk="0" hangingPunct="1">
        <a:spcBef>
          <a:spcPct val="20000"/>
        </a:spcBef>
        <a:buFont typeface="Arial" pitchFamily="34" charset="0"/>
        <a:buChar char="•"/>
        <a:defRPr sz="13100" kern="1200">
          <a:solidFill>
            <a:schemeClr val="tx1"/>
          </a:solidFill>
          <a:latin typeface="+mn-lt"/>
          <a:ea typeface="+mn-ea"/>
          <a:cs typeface="+mn-cs"/>
        </a:defRPr>
      </a:lvl3pPr>
      <a:lvl4pPr marL="8721090" indent="-1245870" algn="l" defTabSz="4983480" rtl="0" eaLnBrk="1" latinLnBrk="0" hangingPunct="1">
        <a:spcBef>
          <a:spcPct val="20000"/>
        </a:spcBef>
        <a:buFont typeface="Arial" pitchFamily="34" charset="0"/>
        <a:buChar char="–"/>
        <a:defRPr sz="10900" kern="1200">
          <a:solidFill>
            <a:schemeClr val="tx1"/>
          </a:solidFill>
          <a:latin typeface="+mn-lt"/>
          <a:ea typeface="+mn-ea"/>
          <a:cs typeface="+mn-cs"/>
        </a:defRPr>
      </a:lvl4pPr>
      <a:lvl5pPr marL="11212830" indent="-1245870" algn="l" defTabSz="4983480" rtl="0" eaLnBrk="1" latinLnBrk="0" hangingPunct="1">
        <a:spcBef>
          <a:spcPct val="20000"/>
        </a:spcBef>
        <a:buFont typeface="Arial" pitchFamily="34" charset="0"/>
        <a:buChar char="»"/>
        <a:defRPr sz="10900" kern="1200">
          <a:solidFill>
            <a:schemeClr val="tx1"/>
          </a:solidFill>
          <a:latin typeface="+mn-lt"/>
          <a:ea typeface="+mn-ea"/>
          <a:cs typeface="+mn-cs"/>
        </a:defRPr>
      </a:lvl5pPr>
      <a:lvl6pPr marL="13704570" indent="-1245870" algn="l" defTabSz="4983480" rtl="0" eaLnBrk="1" latinLnBrk="0" hangingPunct="1">
        <a:spcBef>
          <a:spcPct val="20000"/>
        </a:spcBef>
        <a:buFont typeface="Arial" pitchFamily="34" charset="0"/>
        <a:buChar char="•"/>
        <a:defRPr sz="10900" kern="1200">
          <a:solidFill>
            <a:schemeClr val="tx1"/>
          </a:solidFill>
          <a:latin typeface="+mn-lt"/>
          <a:ea typeface="+mn-ea"/>
          <a:cs typeface="+mn-cs"/>
        </a:defRPr>
      </a:lvl6pPr>
      <a:lvl7pPr marL="16196310" indent="-1245870" algn="l" defTabSz="4983480" rtl="0" eaLnBrk="1" latinLnBrk="0" hangingPunct="1">
        <a:spcBef>
          <a:spcPct val="20000"/>
        </a:spcBef>
        <a:buFont typeface="Arial" pitchFamily="34" charset="0"/>
        <a:buChar char="•"/>
        <a:defRPr sz="10900" kern="1200">
          <a:solidFill>
            <a:schemeClr val="tx1"/>
          </a:solidFill>
          <a:latin typeface="+mn-lt"/>
          <a:ea typeface="+mn-ea"/>
          <a:cs typeface="+mn-cs"/>
        </a:defRPr>
      </a:lvl7pPr>
      <a:lvl8pPr marL="18688050" indent="-1245870" algn="l" defTabSz="4983480" rtl="0" eaLnBrk="1" latinLnBrk="0" hangingPunct="1">
        <a:spcBef>
          <a:spcPct val="20000"/>
        </a:spcBef>
        <a:buFont typeface="Arial" pitchFamily="34" charset="0"/>
        <a:buChar char="•"/>
        <a:defRPr sz="10900" kern="1200">
          <a:solidFill>
            <a:schemeClr val="tx1"/>
          </a:solidFill>
          <a:latin typeface="+mn-lt"/>
          <a:ea typeface="+mn-ea"/>
          <a:cs typeface="+mn-cs"/>
        </a:defRPr>
      </a:lvl8pPr>
      <a:lvl9pPr marL="21179790" indent="-1245870" algn="l" defTabSz="4983480" rtl="0" eaLnBrk="1" latinLnBrk="0" hangingPunct="1">
        <a:spcBef>
          <a:spcPct val="20000"/>
        </a:spcBef>
        <a:buFont typeface="Arial" pitchFamily="34" charset="0"/>
        <a:buChar char="•"/>
        <a:defRPr sz="10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4983480" rtl="0" eaLnBrk="1" latinLnBrk="0" hangingPunct="1">
        <a:defRPr sz="9800" kern="1200">
          <a:solidFill>
            <a:schemeClr val="tx1"/>
          </a:solidFill>
          <a:latin typeface="+mn-lt"/>
          <a:ea typeface="+mn-ea"/>
          <a:cs typeface="+mn-cs"/>
        </a:defRPr>
      </a:lvl1pPr>
      <a:lvl2pPr marL="2491740" algn="l" defTabSz="4983480" rtl="0" eaLnBrk="1" latinLnBrk="0" hangingPunct="1">
        <a:defRPr sz="9800" kern="1200">
          <a:solidFill>
            <a:schemeClr val="tx1"/>
          </a:solidFill>
          <a:latin typeface="+mn-lt"/>
          <a:ea typeface="+mn-ea"/>
          <a:cs typeface="+mn-cs"/>
        </a:defRPr>
      </a:lvl2pPr>
      <a:lvl3pPr marL="4983480" algn="l" defTabSz="4983480" rtl="0" eaLnBrk="1" latinLnBrk="0" hangingPunct="1">
        <a:defRPr sz="9800" kern="1200">
          <a:solidFill>
            <a:schemeClr val="tx1"/>
          </a:solidFill>
          <a:latin typeface="+mn-lt"/>
          <a:ea typeface="+mn-ea"/>
          <a:cs typeface="+mn-cs"/>
        </a:defRPr>
      </a:lvl3pPr>
      <a:lvl4pPr marL="7475220" algn="l" defTabSz="4983480" rtl="0" eaLnBrk="1" latinLnBrk="0" hangingPunct="1">
        <a:defRPr sz="9800" kern="1200">
          <a:solidFill>
            <a:schemeClr val="tx1"/>
          </a:solidFill>
          <a:latin typeface="+mn-lt"/>
          <a:ea typeface="+mn-ea"/>
          <a:cs typeface="+mn-cs"/>
        </a:defRPr>
      </a:lvl4pPr>
      <a:lvl5pPr marL="9966960" algn="l" defTabSz="4983480" rtl="0" eaLnBrk="1" latinLnBrk="0" hangingPunct="1">
        <a:defRPr sz="9800" kern="1200">
          <a:solidFill>
            <a:schemeClr val="tx1"/>
          </a:solidFill>
          <a:latin typeface="+mn-lt"/>
          <a:ea typeface="+mn-ea"/>
          <a:cs typeface="+mn-cs"/>
        </a:defRPr>
      </a:lvl5pPr>
      <a:lvl6pPr marL="12458700" algn="l" defTabSz="4983480" rtl="0" eaLnBrk="1" latinLnBrk="0" hangingPunct="1">
        <a:defRPr sz="9800" kern="1200">
          <a:solidFill>
            <a:schemeClr val="tx1"/>
          </a:solidFill>
          <a:latin typeface="+mn-lt"/>
          <a:ea typeface="+mn-ea"/>
          <a:cs typeface="+mn-cs"/>
        </a:defRPr>
      </a:lvl6pPr>
      <a:lvl7pPr marL="14950440" algn="l" defTabSz="4983480" rtl="0" eaLnBrk="1" latinLnBrk="0" hangingPunct="1">
        <a:defRPr sz="9800" kern="1200">
          <a:solidFill>
            <a:schemeClr val="tx1"/>
          </a:solidFill>
          <a:latin typeface="+mn-lt"/>
          <a:ea typeface="+mn-ea"/>
          <a:cs typeface="+mn-cs"/>
        </a:defRPr>
      </a:lvl7pPr>
      <a:lvl8pPr marL="17442180" algn="l" defTabSz="4983480" rtl="0" eaLnBrk="1" latinLnBrk="0" hangingPunct="1">
        <a:defRPr sz="9800" kern="1200">
          <a:solidFill>
            <a:schemeClr val="tx1"/>
          </a:solidFill>
          <a:latin typeface="+mn-lt"/>
          <a:ea typeface="+mn-ea"/>
          <a:cs typeface="+mn-cs"/>
        </a:defRPr>
      </a:lvl8pPr>
      <a:lvl9pPr marL="19933920" algn="l" defTabSz="4983480" rtl="0" eaLnBrk="1" latinLnBrk="0" hangingPunct="1">
        <a:defRPr sz="9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2883218" y="5152929"/>
            <a:ext cx="30603825" cy="4896543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  <a:spcAft>
                <a:spcPts val="0"/>
              </a:spcAft>
            </a:pPr>
            <a:r>
              <a:rPr lang="es-ES" sz="6000" i="1" dirty="0" smtClean="0">
                <a:effectLst/>
                <a:latin typeface="Arial" pitchFamily="34" charset="0"/>
                <a:ea typeface="Calibri"/>
                <a:cs typeface="Arial" pitchFamily="34" charset="0"/>
              </a:rPr>
              <a:t>Titulo: Pseudomonas,</a:t>
            </a:r>
            <a:r>
              <a:rPr lang="es-ES" sz="6000" dirty="0" smtClean="0">
                <a:effectLst/>
                <a:latin typeface="Arial" pitchFamily="34" charset="0"/>
                <a:ea typeface="Calibri"/>
                <a:cs typeface="Arial" pitchFamily="34" charset="0"/>
              </a:rPr>
              <a:t> patógeno intra y extrahospitalario.</a:t>
            </a:r>
            <a:r>
              <a:rPr lang="es-ES" sz="6000" dirty="0">
                <a:latin typeface="Arial" pitchFamily="34" charset="0"/>
                <a:ea typeface="Calibri"/>
                <a:cs typeface="Arial" pitchFamily="34" charset="0"/>
              </a:rPr>
              <a:t/>
            </a:r>
            <a:br>
              <a:rPr lang="es-ES" sz="6000" dirty="0">
                <a:latin typeface="Arial" pitchFamily="34" charset="0"/>
                <a:ea typeface="Calibri"/>
                <a:cs typeface="Arial" pitchFamily="34" charset="0"/>
              </a:rPr>
            </a:br>
            <a:r>
              <a:rPr lang="es-ES" sz="6000" dirty="0" smtClean="0">
                <a:effectLst/>
                <a:latin typeface="Arial" pitchFamily="34" charset="0"/>
                <a:ea typeface="Calibri"/>
                <a:cs typeface="Arial" pitchFamily="34" charset="0"/>
              </a:rPr>
              <a:t>Apaulaza Corrales, Kirenia, Fernández González, Maydelin del Carmen; Hospital Pediátrico Pepe Portilla Pinar del Río. </a:t>
            </a:r>
            <a:r>
              <a:rPr lang="es-ES" sz="6000" dirty="0">
                <a:latin typeface="Arial" pitchFamily="34" charset="0"/>
                <a:ea typeface="Calibri"/>
                <a:cs typeface="Arial" pitchFamily="34" charset="0"/>
              </a:rPr>
              <a:t/>
            </a:r>
            <a:br>
              <a:rPr lang="es-ES" sz="6000" dirty="0">
                <a:latin typeface="Arial" pitchFamily="34" charset="0"/>
                <a:ea typeface="Calibri"/>
                <a:cs typeface="Arial" pitchFamily="34" charset="0"/>
              </a:rPr>
            </a:br>
            <a:endParaRPr lang="es-ES" sz="6000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440410" y="9257384"/>
            <a:ext cx="33843760" cy="41044560"/>
          </a:xfrm>
        </p:spPr>
        <p:txBody>
          <a:bodyPr>
            <a:noAutofit/>
          </a:bodyPr>
          <a:lstStyle/>
          <a:p>
            <a:pPr algn="just">
              <a:spcAft>
                <a:spcPts val="0"/>
              </a:spcAft>
            </a:pPr>
            <a:r>
              <a:rPr lang="es-ES" sz="2800" dirty="0" smtClean="0">
                <a:effectLst/>
                <a:latin typeface="Arial"/>
                <a:ea typeface="Calibri"/>
                <a:cs typeface="Times New Roman"/>
              </a:rPr>
              <a:t>Introducción: El  incremento actual de la incidencia de infecciones por </a:t>
            </a:r>
            <a:r>
              <a:rPr lang="es-ES" sz="2800" i="1" dirty="0" smtClean="0">
                <a:effectLst/>
                <a:latin typeface="Arial"/>
                <a:ea typeface="Calibri"/>
                <a:cs typeface="Times New Roman"/>
              </a:rPr>
              <a:t>Pseudomonas spp </a:t>
            </a:r>
            <a:r>
              <a:rPr lang="es-ES" sz="2800" dirty="0" smtClean="0">
                <a:effectLst/>
                <a:latin typeface="Arial"/>
                <a:ea typeface="Calibri"/>
                <a:cs typeface="Times New Roman"/>
              </a:rPr>
              <a:t>debido a su evolución, supervivencia y multiplicación  así como su origen </a:t>
            </a:r>
            <a:r>
              <a:rPr lang="es-ES" sz="2800" dirty="0" smtClean="0">
                <a:effectLst/>
                <a:latin typeface="Arial" pitchFamily="34" charset="0"/>
                <a:ea typeface="Calibri"/>
                <a:cs typeface="Arial" pitchFamily="34" charset="0"/>
              </a:rPr>
              <a:t>comunitario cada vez mas creciente, con tendencia a la  aparición de complicaciones graves y elevada  resistencia antimicrobiana  nos motivó a realizar esta investigación basándonos en el siguiente problema:</a:t>
            </a:r>
          </a:p>
          <a:p>
            <a:pPr marR="83820" algn="just">
              <a:spcAft>
                <a:spcPts val="0"/>
              </a:spcAft>
            </a:pPr>
            <a:r>
              <a:rPr lang="es-ES" sz="2800" dirty="0" smtClean="0">
                <a:effectLst/>
                <a:latin typeface="Arial" pitchFamily="34" charset="0"/>
                <a:ea typeface="Calibri"/>
                <a:cs typeface="Arial" pitchFamily="34" charset="0"/>
              </a:rPr>
              <a:t> </a:t>
            </a:r>
            <a:r>
              <a:rPr lang="es-ES" sz="2800" dirty="0" smtClean="0">
                <a:effectLst/>
                <a:latin typeface="Arial" pitchFamily="34" charset="0"/>
                <a:ea typeface="Times New Roman"/>
                <a:cs typeface="Arial" pitchFamily="34" charset="0"/>
              </a:rPr>
              <a:t>Incremento de la morbimortalidad de  las infecciones producidas por Pseudomonas comunitarias y las asociadas a la asistencia sanitaria</a:t>
            </a:r>
          </a:p>
          <a:p>
            <a:pPr algn="just">
              <a:spcAft>
                <a:spcPts val="0"/>
              </a:spcAft>
            </a:pPr>
            <a:endParaRPr lang="es-ES" sz="2800" dirty="0">
              <a:latin typeface="Arial" pitchFamily="34" charset="0"/>
              <a:ea typeface="Calibri"/>
              <a:cs typeface="Arial" pitchFamily="34" charset="0"/>
            </a:endParaRPr>
          </a:p>
          <a:p>
            <a:pPr algn="just">
              <a:spcAft>
                <a:spcPts val="0"/>
              </a:spcAft>
            </a:pPr>
            <a:r>
              <a:rPr lang="es-ES" sz="2800" dirty="0" smtClean="0">
                <a:effectLst/>
                <a:latin typeface="Arial" pitchFamily="34" charset="0"/>
                <a:ea typeface="Calibri"/>
                <a:cs typeface="Arial" pitchFamily="34" charset="0"/>
              </a:rPr>
              <a:t>Métodos: Se realizó un estudio de investigación - desarrollo, observacional, descriptivo y transversal, se obtuvo información por medio de observación y revisión documental, que se recogió manualmente en un formulario de recolección de datos. El diagnóstico microbiológico se realizó según protocolos.</a:t>
            </a:r>
          </a:p>
          <a:p>
            <a:pPr algn="just">
              <a:spcAft>
                <a:spcPts val="0"/>
              </a:spcAft>
            </a:pPr>
            <a:r>
              <a:rPr lang="es-ES" sz="6000" dirty="0" smtClean="0">
                <a:effectLst/>
                <a:latin typeface="Arial" pitchFamily="34" charset="0"/>
                <a:ea typeface="Calibri"/>
                <a:cs typeface="Arial" pitchFamily="34" charset="0"/>
              </a:rPr>
              <a:t>  </a:t>
            </a:r>
            <a:r>
              <a:rPr lang="es-ES" sz="2800" dirty="0" smtClean="0">
                <a:effectLst/>
                <a:latin typeface="Arial" pitchFamily="34" charset="0"/>
                <a:ea typeface="Calibri"/>
                <a:cs typeface="Arial" pitchFamily="34" charset="0"/>
              </a:rPr>
              <a:t>Resultados</a:t>
            </a:r>
          </a:p>
          <a:p>
            <a:pPr algn="just">
              <a:spcAft>
                <a:spcPts val="0"/>
              </a:spcAft>
            </a:pPr>
            <a:r>
              <a:rPr lang="es-ES" sz="2800" dirty="0" smtClean="0">
                <a:latin typeface="Arial" pitchFamily="34" charset="0"/>
                <a:ea typeface="Calibri"/>
                <a:cs typeface="Arial" pitchFamily="34" charset="0"/>
              </a:rPr>
              <a:t>Tabla </a:t>
            </a:r>
            <a:r>
              <a:rPr lang="es-ES" sz="2800" dirty="0">
                <a:latin typeface="Arial" pitchFamily="34" charset="0"/>
                <a:ea typeface="Calibri"/>
                <a:cs typeface="Arial" pitchFamily="34" charset="0"/>
              </a:rPr>
              <a:t>No1.Origen de las infecciones por </a:t>
            </a:r>
            <a:r>
              <a:rPr lang="es-ES" sz="2800" b="1" i="1" dirty="0">
                <a:latin typeface="Arial" pitchFamily="34" charset="0"/>
                <a:ea typeface="Calibri"/>
                <a:cs typeface="Arial" pitchFamily="34" charset="0"/>
              </a:rPr>
              <a:t>Pseudomonas  </a:t>
            </a:r>
            <a:r>
              <a:rPr lang="es-ES" sz="2800" dirty="0" smtClean="0">
                <a:latin typeface="Arial" pitchFamily="34" charset="0"/>
                <a:ea typeface="Calibri"/>
                <a:cs typeface="Arial" pitchFamily="34" charset="0"/>
              </a:rPr>
              <a:t>en </a:t>
            </a:r>
            <a:r>
              <a:rPr lang="es-ES" sz="2800" dirty="0">
                <a:latin typeface="Arial" pitchFamily="34" charset="0"/>
                <a:ea typeface="Calibri"/>
                <a:cs typeface="Arial" pitchFamily="34" charset="0"/>
              </a:rPr>
              <a:t>los pacientes estudiados</a:t>
            </a:r>
            <a:r>
              <a:rPr lang="es-ES" sz="2800" dirty="0" smtClean="0">
                <a:latin typeface="Arial" pitchFamily="34" charset="0"/>
                <a:ea typeface="Calibri"/>
                <a:cs typeface="Arial" pitchFamily="34" charset="0"/>
              </a:rPr>
              <a:t>.</a:t>
            </a:r>
          </a:p>
          <a:p>
            <a:pPr algn="just">
              <a:spcAft>
                <a:spcPts val="0"/>
              </a:spcAft>
            </a:pPr>
            <a:endParaRPr lang="es-ES" sz="6000" dirty="0">
              <a:latin typeface="Arial" pitchFamily="34" charset="0"/>
              <a:ea typeface="Calibri"/>
              <a:cs typeface="Arial" pitchFamily="34" charset="0"/>
            </a:endParaRPr>
          </a:p>
          <a:p>
            <a:pPr algn="l">
              <a:lnSpc>
                <a:spcPct val="115000"/>
              </a:lnSpc>
              <a:spcAft>
                <a:spcPts val="1000"/>
              </a:spcAft>
            </a:pPr>
            <a:endParaRPr lang="es-ES" sz="6000" dirty="0" smtClean="0">
              <a:latin typeface="Arial" pitchFamily="34" charset="0"/>
              <a:ea typeface="Calibri"/>
              <a:cs typeface="Arial" pitchFamily="34" charset="0"/>
            </a:endParaRPr>
          </a:p>
          <a:p>
            <a:pPr algn="l">
              <a:lnSpc>
                <a:spcPct val="115000"/>
              </a:lnSpc>
              <a:spcAft>
                <a:spcPts val="1000"/>
              </a:spcAft>
            </a:pPr>
            <a:endParaRPr lang="es-ES" sz="2800" dirty="0">
              <a:latin typeface="Arial" pitchFamily="34" charset="0"/>
              <a:ea typeface="Calibri"/>
              <a:cs typeface="Arial" pitchFamily="34" charset="0"/>
            </a:endParaRPr>
          </a:p>
          <a:p>
            <a:pPr algn="just">
              <a:spcAft>
                <a:spcPts val="0"/>
              </a:spcAft>
            </a:pPr>
            <a:r>
              <a:rPr lang="es-ES" sz="2800" dirty="0">
                <a:latin typeface="Arial" pitchFamily="34" charset="0"/>
                <a:ea typeface="Calibri"/>
                <a:cs typeface="Arial" pitchFamily="34" charset="0"/>
              </a:rPr>
              <a:t> Tabla </a:t>
            </a:r>
            <a:r>
              <a:rPr lang="es-ES" sz="2800" dirty="0" smtClean="0">
                <a:latin typeface="Arial" pitchFamily="34" charset="0"/>
                <a:ea typeface="Calibri"/>
                <a:cs typeface="Arial" pitchFamily="34" charset="0"/>
              </a:rPr>
              <a:t>No.2.Formas </a:t>
            </a:r>
            <a:r>
              <a:rPr lang="es-ES" sz="2800" dirty="0">
                <a:latin typeface="Arial" pitchFamily="34" charset="0"/>
                <a:ea typeface="Calibri"/>
                <a:cs typeface="Arial" pitchFamily="34" charset="0"/>
              </a:rPr>
              <a:t>clínicas de presentación  de la infección por</a:t>
            </a:r>
            <a:r>
              <a:rPr lang="es-ES" sz="2800" b="1" i="1" dirty="0">
                <a:latin typeface="Arial" pitchFamily="34" charset="0"/>
                <a:ea typeface="Calibri"/>
                <a:cs typeface="Arial" pitchFamily="34" charset="0"/>
              </a:rPr>
              <a:t> Pseudomonas spp</a:t>
            </a:r>
            <a:endParaRPr lang="es-ES" sz="2800" dirty="0" smtClean="0">
              <a:effectLst/>
              <a:latin typeface="Arial" pitchFamily="34" charset="0"/>
              <a:ea typeface="Calibri"/>
              <a:cs typeface="Arial" pitchFamily="34" charset="0"/>
            </a:endParaRPr>
          </a:p>
          <a:p>
            <a:pPr algn="just">
              <a:spcAft>
                <a:spcPts val="0"/>
              </a:spcAft>
            </a:pPr>
            <a:endParaRPr lang="es-ES" sz="2800" dirty="0">
              <a:latin typeface="Arial"/>
              <a:ea typeface="Calibri"/>
              <a:cs typeface="Times New Roman"/>
            </a:endParaRPr>
          </a:p>
          <a:p>
            <a:pPr algn="just">
              <a:spcAft>
                <a:spcPts val="0"/>
              </a:spcAft>
            </a:pPr>
            <a:endParaRPr lang="es-ES" sz="6000" dirty="0" smtClean="0">
              <a:effectLst/>
              <a:latin typeface="Arial"/>
              <a:ea typeface="Calibri"/>
              <a:cs typeface="Times New Roman"/>
            </a:endParaRPr>
          </a:p>
          <a:p>
            <a:pPr algn="just">
              <a:spcAft>
                <a:spcPts val="0"/>
              </a:spcAft>
            </a:pPr>
            <a:endParaRPr lang="es-ES" sz="6000" dirty="0" smtClean="0">
              <a:latin typeface="Arial"/>
              <a:ea typeface="Calibri"/>
              <a:cs typeface="Times New Roman"/>
            </a:endParaRPr>
          </a:p>
          <a:p>
            <a:pPr algn="just">
              <a:spcAft>
                <a:spcPts val="0"/>
              </a:spcAft>
            </a:pPr>
            <a:endParaRPr lang="es-ES" sz="6000" dirty="0">
              <a:latin typeface="Arial"/>
              <a:ea typeface="Calibri"/>
              <a:cs typeface="Times New Roman"/>
            </a:endParaRPr>
          </a:p>
          <a:p>
            <a:pPr algn="just">
              <a:spcAft>
                <a:spcPts val="0"/>
              </a:spcAft>
            </a:pPr>
            <a:endParaRPr lang="es-ES" sz="6000" dirty="0" smtClean="0">
              <a:latin typeface="Arial"/>
              <a:ea typeface="Calibri"/>
              <a:cs typeface="Times New Roman"/>
            </a:endParaRPr>
          </a:p>
          <a:p>
            <a:pPr algn="just">
              <a:spcAft>
                <a:spcPts val="0"/>
              </a:spcAft>
            </a:pPr>
            <a:r>
              <a:rPr lang="es-ES" sz="2400" dirty="0" smtClean="0">
                <a:latin typeface="Arial" pitchFamily="34" charset="0"/>
                <a:ea typeface="Calibri"/>
                <a:cs typeface="Arial" pitchFamily="34" charset="0"/>
              </a:rPr>
              <a:t> </a:t>
            </a:r>
            <a:r>
              <a:rPr lang="es-ES" sz="2400" dirty="0">
                <a:latin typeface="Arial" pitchFamily="34" charset="0"/>
                <a:ea typeface="Calibri"/>
                <a:cs typeface="Arial" pitchFamily="34" charset="0"/>
              </a:rPr>
              <a:t>Resultó la Faringoamigdalitis (25%), la forma clínica más </a:t>
            </a:r>
            <a:r>
              <a:rPr lang="es-ES" sz="2400" dirty="0" smtClean="0">
                <a:latin typeface="Arial" pitchFamily="34" charset="0"/>
                <a:ea typeface="Calibri"/>
                <a:cs typeface="Arial" pitchFamily="34" charset="0"/>
              </a:rPr>
              <a:t>frecuente.</a:t>
            </a:r>
          </a:p>
          <a:p>
            <a:pPr algn="just">
              <a:spcAft>
                <a:spcPts val="0"/>
              </a:spcAft>
            </a:pPr>
            <a:r>
              <a:rPr lang="es-ES" sz="2800" dirty="0" smtClean="0">
                <a:latin typeface="Arial" pitchFamily="34" charset="0"/>
                <a:ea typeface="Calibri"/>
                <a:cs typeface="Arial" pitchFamily="34" charset="0"/>
              </a:rPr>
              <a:t>Tabla No.3.Factores </a:t>
            </a:r>
            <a:r>
              <a:rPr lang="es-ES" sz="2800" dirty="0">
                <a:latin typeface="Arial" pitchFamily="34" charset="0"/>
                <a:ea typeface="Calibri"/>
                <a:cs typeface="Arial" pitchFamily="34" charset="0"/>
              </a:rPr>
              <a:t>de riesgos encontrados en los pacientes estudiados</a:t>
            </a:r>
            <a:r>
              <a:rPr lang="es-ES" sz="6000" dirty="0" smtClean="0">
                <a:latin typeface="Arial" pitchFamily="34" charset="0"/>
                <a:ea typeface="Calibri"/>
                <a:cs typeface="Arial" pitchFamily="34" charset="0"/>
              </a:rPr>
              <a:t>.</a:t>
            </a:r>
          </a:p>
          <a:p>
            <a:pPr algn="just">
              <a:spcAft>
                <a:spcPts val="0"/>
              </a:spcAft>
            </a:pPr>
            <a:endParaRPr lang="es-ES" sz="6000" dirty="0" smtClean="0">
              <a:latin typeface="Arial" pitchFamily="34" charset="0"/>
              <a:ea typeface="Calibri"/>
              <a:cs typeface="Arial" pitchFamily="34" charset="0"/>
            </a:endParaRPr>
          </a:p>
          <a:p>
            <a:pPr algn="just">
              <a:spcAft>
                <a:spcPts val="0"/>
              </a:spcAft>
            </a:pPr>
            <a:endParaRPr lang="es-ES" sz="6000" dirty="0">
              <a:latin typeface="Arial"/>
              <a:ea typeface="Calibri"/>
              <a:cs typeface="Times New Roman"/>
            </a:endParaRPr>
          </a:p>
          <a:p>
            <a:pPr algn="just">
              <a:spcAft>
                <a:spcPts val="0"/>
              </a:spcAft>
            </a:pPr>
            <a:endParaRPr lang="es-ES" sz="6000" dirty="0" smtClean="0">
              <a:latin typeface="Arial"/>
              <a:ea typeface="Calibri"/>
              <a:cs typeface="Times New Roman"/>
            </a:endParaRPr>
          </a:p>
          <a:p>
            <a:pPr algn="just">
              <a:spcAft>
                <a:spcPts val="0"/>
              </a:spcAft>
            </a:pPr>
            <a:r>
              <a:rPr lang="es-ES" sz="2400" dirty="0">
                <a:latin typeface="Arial" pitchFamily="34" charset="0"/>
                <a:ea typeface="Calibri"/>
                <a:cs typeface="Arial" pitchFamily="34" charset="0"/>
              </a:rPr>
              <a:t>Los factores de riesgos asociados relevantes fueron  el uso inadecuado de antimicrobianos(43,75%) y las comorbilidades asociadas(52,08%). </a:t>
            </a:r>
            <a:endParaRPr lang="es-ES" sz="2400" dirty="0" smtClean="0">
              <a:effectLst/>
              <a:latin typeface="Arial" pitchFamily="34" charset="0"/>
              <a:ea typeface="Calibri"/>
              <a:cs typeface="Arial" pitchFamily="34" charset="0"/>
            </a:endParaRPr>
          </a:p>
          <a:p>
            <a:pPr algn="l">
              <a:lnSpc>
                <a:spcPct val="115000"/>
              </a:lnSpc>
              <a:spcAft>
                <a:spcPts val="1000"/>
              </a:spcAft>
              <a:tabLst>
                <a:tab pos="5400040" algn="r"/>
              </a:tabLst>
            </a:pPr>
            <a:r>
              <a:rPr lang="es-ES" sz="2400" dirty="0">
                <a:latin typeface="Arial" pitchFamily="34" charset="0"/>
                <a:ea typeface="Calibri"/>
                <a:cs typeface="Arial" pitchFamily="34" charset="0"/>
              </a:rPr>
              <a:t>Tabla </a:t>
            </a:r>
            <a:r>
              <a:rPr lang="es-ES" sz="2400" dirty="0" smtClean="0">
                <a:latin typeface="Arial" pitchFamily="34" charset="0"/>
                <a:ea typeface="Calibri"/>
                <a:cs typeface="Arial" pitchFamily="34" charset="0"/>
              </a:rPr>
              <a:t>No.4.Sitios </a:t>
            </a:r>
            <a:r>
              <a:rPr lang="es-ES" sz="2400" dirty="0">
                <a:latin typeface="Arial" pitchFamily="34" charset="0"/>
                <a:ea typeface="Calibri"/>
                <a:cs typeface="Arial" pitchFamily="34" charset="0"/>
              </a:rPr>
              <a:t>de aislamientos de</a:t>
            </a:r>
            <a:r>
              <a:rPr lang="es-ES" sz="2400" b="1" i="1" dirty="0">
                <a:latin typeface="Arial" pitchFamily="34" charset="0"/>
                <a:ea typeface="Calibri"/>
                <a:cs typeface="Arial" pitchFamily="34" charset="0"/>
              </a:rPr>
              <a:t> Pseudomonas ssp. </a:t>
            </a:r>
            <a:r>
              <a:rPr lang="es-ES" sz="2400" dirty="0">
                <a:latin typeface="Arial" pitchFamily="34" charset="0"/>
                <a:ea typeface="Calibri"/>
                <a:cs typeface="Arial" pitchFamily="34" charset="0"/>
              </a:rPr>
              <a:t>en estos pacientes</a:t>
            </a:r>
            <a:r>
              <a:rPr lang="es-ES" sz="2400" b="1" i="1" dirty="0">
                <a:latin typeface="Arial" pitchFamily="34" charset="0"/>
                <a:ea typeface="Calibri"/>
                <a:cs typeface="Arial" pitchFamily="34" charset="0"/>
              </a:rPr>
              <a:t>.</a:t>
            </a:r>
            <a:endParaRPr lang="es-ES" sz="2400" dirty="0">
              <a:latin typeface="Arial" pitchFamily="34" charset="0"/>
              <a:ea typeface="Calibri"/>
              <a:cs typeface="Arial" pitchFamily="34" charset="0"/>
            </a:endParaRPr>
          </a:p>
          <a:p>
            <a:pPr algn="just">
              <a:spcAft>
                <a:spcPts val="0"/>
              </a:spcAft>
            </a:pPr>
            <a:endParaRPr lang="es-ES" sz="2400" dirty="0">
              <a:latin typeface="Arial" pitchFamily="34" charset="0"/>
              <a:ea typeface="Calibri"/>
              <a:cs typeface="Arial" pitchFamily="34" charset="0"/>
            </a:endParaRPr>
          </a:p>
          <a:p>
            <a:pPr algn="just">
              <a:spcAft>
                <a:spcPts val="0"/>
              </a:spcAft>
            </a:pPr>
            <a:endParaRPr lang="es-ES" sz="2400" dirty="0" smtClean="0">
              <a:latin typeface="Arial" pitchFamily="34" charset="0"/>
              <a:ea typeface="Calibri"/>
              <a:cs typeface="Arial" pitchFamily="34" charset="0"/>
            </a:endParaRPr>
          </a:p>
          <a:p>
            <a:pPr algn="just">
              <a:spcAft>
                <a:spcPts val="0"/>
              </a:spcAft>
            </a:pPr>
            <a:endParaRPr lang="es-ES" sz="2800" dirty="0">
              <a:latin typeface="Arial" pitchFamily="34" charset="0"/>
              <a:ea typeface="Calibri"/>
              <a:cs typeface="Arial" pitchFamily="34" charset="0"/>
            </a:endParaRPr>
          </a:p>
          <a:p>
            <a:pPr algn="just">
              <a:spcAft>
                <a:spcPts val="0"/>
              </a:spcAft>
            </a:pPr>
            <a:endParaRPr lang="es-ES" sz="2800" dirty="0" smtClean="0">
              <a:latin typeface="Arial" pitchFamily="34" charset="0"/>
              <a:ea typeface="Calibri"/>
              <a:cs typeface="Arial" pitchFamily="34" charset="0"/>
            </a:endParaRPr>
          </a:p>
          <a:p>
            <a:pPr algn="just">
              <a:spcAft>
                <a:spcPts val="0"/>
              </a:spcAft>
            </a:pPr>
            <a:endParaRPr lang="es-ES" sz="2800" dirty="0">
              <a:latin typeface="Arial" pitchFamily="34" charset="0"/>
              <a:ea typeface="Calibri"/>
              <a:cs typeface="Arial" pitchFamily="34" charset="0"/>
            </a:endParaRPr>
          </a:p>
          <a:p>
            <a:pPr algn="just">
              <a:spcAft>
                <a:spcPts val="0"/>
              </a:spcAft>
            </a:pPr>
            <a:endParaRPr lang="es-ES" sz="2800" dirty="0">
              <a:latin typeface="Arial" pitchFamily="34" charset="0"/>
              <a:ea typeface="Calibri"/>
              <a:cs typeface="Arial" pitchFamily="34" charset="0"/>
            </a:endParaRPr>
          </a:p>
          <a:p>
            <a:pPr algn="just">
              <a:spcAft>
                <a:spcPts val="0"/>
              </a:spcAft>
            </a:pPr>
            <a:endParaRPr lang="es-ES" sz="2400" dirty="0">
              <a:latin typeface="Arial" pitchFamily="34" charset="0"/>
              <a:ea typeface="Calibri"/>
              <a:cs typeface="Arial" pitchFamily="34" charset="0"/>
            </a:endParaRPr>
          </a:p>
          <a:p>
            <a:pPr algn="just">
              <a:spcAft>
                <a:spcPts val="0"/>
              </a:spcAft>
            </a:pPr>
            <a:r>
              <a:rPr lang="es-ES" sz="2400" dirty="0">
                <a:latin typeface="Arial" pitchFamily="34" charset="0"/>
                <a:ea typeface="Calibri"/>
                <a:cs typeface="Arial" pitchFamily="34" charset="0"/>
              </a:rPr>
              <a:t>El 25% se aisló de faringe, seguida de un 22,91% aislada de sangre</a:t>
            </a:r>
            <a:r>
              <a:rPr lang="es-ES" sz="2800" dirty="0">
                <a:ea typeface="Calibri"/>
                <a:cs typeface="Times New Roman"/>
              </a:rPr>
              <a:t>. </a:t>
            </a:r>
            <a:endParaRPr lang="es-ES" sz="2800" dirty="0" smtClean="0">
              <a:ea typeface="Calibri"/>
              <a:cs typeface="Times New Roman"/>
            </a:endParaRPr>
          </a:p>
          <a:p>
            <a:pPr algn="l">
              <a:lnSpc>
                <a:spcPct val="115000"/>
              </a:lnSpc>
              <a:spcAft>
                <a:spcPts val="1000"/>
              </a:spcAft>
              <a:tabLst>
                <a:tab pos="5400040" algn="r"/>
              </a:tabLst>
            </a:pPr>
            <a:r>
              <a:rPr lang="es-ES" sz="2800" dirty="0" smtClean="0">
                <a:latin typeface="Arial" pitchFamily="34" charset="0"/>
                <a:ea typeface="Calibri"/>
                <a:cs typeface="Arial" pitchFamily="34" charset="0"/>
              </a:rPr>
              <a:t>Tabla </a:t>
            </a:r>
            <a:r>
              <a:rPr lang="es-ES" sz="2800" dirty="0">
                <a:latin typeface="Arial" pitchFamily="34" charset="0"/>
                <a:ea typeface="Calibri"/>
                <a:cs typeface="Arial" pitchFamily="34" charset="0"/>
              </a:rPr>
              <a:t>No.5 .Especies de</a:t>
            </a:r>
            <a:r>
              <a:rPr lang="es-ES" sz="2800" b="1" i="1" dirty="0">
                <a:latin typeface="Arial" pitchFamily="34" charset="0"/>
                <a:ea typeface="Calibri"/>
                <a:cs typeface="Arial" pitchFamily="34" charset="0"/>
              </a:rPr>
              <a:t> Pseudomonas </a:t>
            </a:r>
            <a:r>
              <a:rPr lang="es-ES" sz="2800" dirty="0">
                <a:latin typeface="Arial" pitchFamily="34" charset="0"/>
                <a:ea typeface="Calibri"/>
                <a:cs typeface="Arial" pitchFamily="34" charset="0"/>
              </a:rPr>
              <a:t>de importancia clínica mas frecuentes</a:t>
            </a:r>
            <a:r>
              <a:rPr lang="es-ES" sz="2800" dirty="0" smtClean="0">
                <a:latin typeface="Arial" pitchFamily="34" charset="0"/>
                <a:ea typeface="Calibri"/>
                <a:cs typeface="Arial" pitchFamily="34" charset="0"/>
              </a:rPr>
              <a:t>.</a:t>
            </a:r>
          </a:p>
          <a:p>
            <a:pPr algn="l">
              <a:spcAft>
                <a:spcPts val="0"/>
              </a:spcAft>
            </a:pPr>
            <a:endParaRPr lang="es-ES" sz="2800" dirty="0">
              <a:latin typeface="Arial" pitchFamily="34" charset="0"/>
              <a:ea typeface="Calibri"/>
              <a:cs typeface="Arial" pitchFamily="34" charset="0"/>
            </a:endParaRPr>
          </a:p>
          <a:p>
            <a:pPr algn="just">
              <a:spcAft>
                <a:spcPts val="0"/>
              </a:spcAft>
            </a:pPr>
            <a:endParaRPr lang="es-ES" sz="2800" dirty="0" smtClean="0">
              <a:latin typeface="Arial" pitchFamily="34" charset="0"/>
              <a:ea typeface="Calibri"/>
              <a:cs typeface="Arial" pitchFamily="34" charset="0"/>
            </a:endParaRPr>
          </a:p>
          <a:p>
            <a:pPr algn="just">
              <a:spcAft>
                <a:spcPts val="0"/>
              </a:spcAft>
            </a:pPr>
            <a:endParaRPr lang="es-ES" sz="2800" dirty="0">
              <a:latin typeface="Arial" pitchFamily="34" charset="0"/>
              <a:ea typeface="Calibri"/>
              <a:cs typeface="Arial" pitchFamily="34" charset="0"/>
            </a:endParaRPr>
          </a:p>
          <a:p>
            <a:pPr algn="just">
              <a:spcAft>
                <a:spcPts val="0"/>
              </a:spcAft>
            </a:pPr>
            <a:endParaRPr lang="es-ES" sz="2800" dirty="0" smtClean="0">
              <a:latin typeface="Arial" pitchFamily="34" charset="0"/>
              <a:ea typeface="Calibri"/>
              <a:cs typeface="Arial" pitchFamily="34" charset="0"/>
            </a:endParaRPr>
          </a:p>
          <a:p>
            <a:pPr algn="just">
              <a:spcAft>
                <a:spcPts val="0"/>
              </a:spcAft>
            </a:pPr>
            <a:endParaRPr lang="es-ES" sz="2800" dirty="0" smtClean="0">
              <a:latin typeface="Arial" pitchFamily="34" charset="0"/>
              <a:ea typeface="Calibri"/>
              <a:cs typeface="Arial" pitchFamily="34" charset="0"/>
            </a:endParaRPr>
          </a:p>
          <a:p>
            <a:pPr algn="just">
              <a:spcAft>
                <a:spcPts val="0"/>
              </a:spcAft>
            </a:pPr>
            <a:endParaRPr lang="es-ES" sz="2800" dirty="0">
              <a:latin typeface="Arial" pitchFamily="34" charset="0"/>
              <a:ea typeface="Calibri"/>
              <a:cs typeface="Arial" pitchFamily="34" charset="0"/>
            </a:endParaRPr>
          </a:p>
          <a:p>
            <a:pPr algn="just">
              <a:spcAft>
                <a:spcPts val="0"/>
              </a:spcAft>
            </a:pPr>
            <a:endParaRPr lang="es-ES" sz="2800" dirty="0" smtClean="0">
              <a:latin typeface="Arial" pitchFamily="34" charset="0"/>
              <a:ea typeface="Calibri"/>
              <a:cs typeface="Arial" pitchFamily="34" charset="0"/>
            </a:endParaRPr>
          </a:p>
          <a:p>
            <a:pPr algn="just">
              <a:spcAft>
                <a:spcPts val="0"/>
              </a:spcAft>
            </a:pPr>
            <a:r>
              <a:rPr lang="es-ES" sz="2400" dirty="0">
                <a:latin typeface="Arial" pitchFamily="34" charset="0"/>
                <a:ea typeface="Calibri"/>
                <a:cs typeface="Arial" pitchFamily="34" charset="0"/>
              </a:rPr>
              <a:t>Se identificaron  48 cepas correspondientes a 48 pacientes, prevaleciendo fenotípicamente Pseudomonas aeruginosa (41,66</a:t>
            </a:r>
            <a:r>
              <a:rPr lang="es-ES" sz="2400" dirty="0" smtClean="0">
                <a:latin typeface="Arial" pitchFamily="34" charset="0"/>
                <a:ea typeface="Calibri"/>
                <a:cs typeface="Arial" pitchFamily="34" charset="0"/>
              </a:rPr>
              <a:t>%).</a:t>
            </a:r>
          </a:p>
          <a:p>
            <a:pPr algn="l">
              <a:lnSpc>
                <a:spcPct val="115000"/>
              </a:lnSpc>
              <a:spcAft>
                <a:spcPts val="1000"/>
              </a:spcAft>
              <a:tabLst>
                <a:tab pos="5400040" algn="r"/>
              </a:tabLst>
            </a:pPr>
            <a:r>
              <a:rPr lang="es-ES" sz="2800" dirty="0" smtClean="0">
                <a:latin typeface="Arial" pitchFamily="34" charset="0"/>
                <a:ea typeface="Calibri"/>
                <a:cs typeface="Arial" pitchFamily="34" charset="0"/>
              </a:rPr>
              <a:t>Tabla </a:t>
            </a:r>
            <a:r>
              <a:rPr lang="es-ES" sz="2800" dirty="0">
                <a:latin typeface="Arial" pitchFamily="34" charset="0"/>
                <a:ea typeface="Calibri"/>
                <a:cs typeface="Arial" pitchFamily="34" charset="0"/>
              </a:rPr>
              <a:t>No.6.Evaluación de la gravedad de las infecciones según </a:t>
            </a:r>
            <a:r>
              <a:rPr lang="es-ES" sz="2800" dirty="0" smtClean="0">
                <a:latin typeface="Arial" pitchFamily="34" charset="0"/>
                <a:ea typeface="Calibri"/>
                <a:cs typeface="Arial" pitchFamily="34" charset="0"/>
              </a:rPr>
              <a:t>especies.</a:t>
            </a:r>
            <a:endParaRPr lang="es-ES" sz="2800" dirty="0">
              <a:latin typeface="Arial" pitchFamily="34" charset="0"/>
              <a:ea typeface="Calibri"/>
              <a:cs typeface="Arial" pitchFamily="34" charset="0"/>
            </a:endParaRPr>
          </a:p>
          <a:p>
            <a:pPr algn="just">
              <a:spcAft>
                <a:spcPts val="0"/>
              </a:spcAft>
            </a:pPr>
            <a:endParaRPr lang="es-ES" sz="2800" dirty="0" smtClean="0">
              <a:latin typeface="Arial" pitchFamily="34" charset="0"/>
              <a:ea typeface="Calibri"/>
              <a:cs typeface="Arial" pitchFamily="34" charset="0"/>
            </a:endParaRPr>
          </a:p>
          <a:p>
            <a:pPr algn="just">
              <a:spcAft>
                <a:spcPts val="0"/>
              </a:spcAft>
            </a:pPr>
            <a:endParaRPr lang="es-ES" sz="2800" dirty="0">
              <a:latin typeface="Arial" pitchFamily="34" charset="0"/>
              <a:ea typeface="Calibri"/>
              <a:cs typeface="Arial" pitchFamily="34" charset="0"/>
            </a:endParaRPr>
          </a:p>
          <a:p>
            <a:pPr algn="just">
              <a:spcAft>
                <a:spcPts val="0"/>
              </a:spcAft>
            </a:pPr>
            <a:endParaRPr lang="es-ES" sz="2800" dirty="0" smtClean="0">
              <a:latin typeface="Arial" pitchFamily="34" charset="0"/>
              <a:ea typeface="Calibri"/>
              <a:cs typeface="Arial" pitchFamily="34" charset="0"/>
            </a:endParaRPr>
          </a:p>
          <a:p>
            <a:pPr algn="just">
              <a:spcAft>
                <a:spcPts val="0"/>
              </a:spcAft>
            </a:pPr>
            <a:endParaRPr lang="es-ES" sz="2800" dirty="0" smtClean="0">
              <a:latin typeface="Arial" pitchFamily="34" charset="0"/>
              <a:ea typeface="Calibri"/>
              <a:cs typeface="Arial" pitchFamily="34" charset="0"/>
            </a:endParaRPr>
          </a:p>
          <a:p>
            <a:pPr algn="just">
              <a:spcAft>
                <a:spcPts val="0"/>
              </a:spcAft>
            </a:pPr>
            <a:endParaRPr lang="es-ES" sz="2800" dirty="0">
              <a:latin typeface="Arial" pitchFamily="34" charset="0"/>
              <a:ea typeface="Calibri"/>
              <a:cs typeface="Arial" pitchFamily="34" charset="0"/>
            </a:endParaRPr>
          </a:p>
          <a:p>
            <a:pPr algn="just">
              <a:spcAft>
                <a:spcPts val="0"/>
              </a:spcAft>
            </a:pPr>
            <a:endParaRPr lang="es-ES" sz="2800" dirty="0">
              <a:latin typeface="Arial" pitchFamily="34" charset="0"/>
              <a:ea typeface="Calibri"/>
              <a:cs typeface="Arial" pitchFamily="34" charset="0"/>
            </a:endParaRPr>
          </a:p>
          <a:p>
            <a:pPr algn="just">
              <a:spcAft>
                <a:spcPts val="0"/>
              </a:spcAft>
            </a:pPr>
            <a:r>
              <a:rPr lang="es-ES" sz="2800" b="1" i="1" dirty="0" smtClean="0">
                <a:latin typeface="Arial" pitchFamily="34" charset="0"/>
                <a:ea typeface="Calibri"/>
                <a:cs typeface="Arial" pitchFamily="34" charset="0"/>
              </a:rPr>
              <a:t> </a:t>
            </a:r>
            <a:r>
              <a:rPr lang="es-ES" sz="2800" dirty="0" smtClean="0">
                <a:latin typeface="Arial" pitchFamily="34" charset="0"/>
                <a:ea typeface="Calibri"/>
                <a:cs typeface="Arial" pitchFamily="34" charset="0"/>
              </a:rPr>
              <a:t>Tabla No.7.Comportamiento de la susceptibilidad antimicrobiana en las cepas estudiadas</a:t>
            </a:r>
          </a:p>
          <a:p>
            <a:pPr algn="just">
              <a:spcAft>
                <a:spcPts val="0"/>
              </a:spcAft>
            </a:pPr>
            <a:endParaRPr lang="es-ES" sz="6000" dirty="0">
              <a:latin typeface="Arial" pitchFamily="34" charset="0"/>
              <a:ea typeface="Calibri"/>
              <a:cs typeface="Arial" pitchFamily="34" charset="0"/>
            </a:endParaRPr>
          </a:p>
          <a:p>
            <a:pPr algn="just">
              <a:spcAft>
                <a:spcPts val="0"/>
              </a:spcAft>
            </a:pPr>
            <a:endParaRPr lang="es-ES" sz="2800" dirty="0" smtClean="0">
              <a:effectLst/>
              <a:latin typeface="Arial" pitchFamily="34" charset="0"/>
              <a:ea typeface="Calibri"/>
              <a:cs typeface="Arial" pitchFamily="34" charset="0"/>
            </a:endParaRPr>
          </a:p>
          <a:p>
            <a:pPr algn="just">
              <a:spcAft>
                <a:spcPts val="0"/>
              </a:spcAft>
            </a:pPr>
            <a:endParaRPr lang="es-ES" sz="2800" dirty="0">
              <a:latin typeface="Arial" pitchFamily="34" charset="0"/>
              <a:ea typeface="Calibri"/>
              <a:cs typeface="Arial" pitchFamily="34" charset="0"/>
            </a:endParaRPr>
          </a:p>
          <a:p>
            <a:pPr algn="just">
              <a:spcAft>
                <a:spcPts val="0"/>
              </a:spcAft>
            </a:pPr>
            <a:endParaRPr lang="es-ES" sz="2800" dirty="0" smtClean="0">
              <a:effectLst/>
              <a:latin typeface="Arial" pitchFamily="34" charset="0"/>
              <a:ea typeface="Calibri"/>
              <a:cs typeface="Arial" pitchFamily="34" charset="0"/>
            </a:endParaRPr>
          </a:p>
          <a:p>
            <a:pPr algn="just">
              <a:spcAft>
                <a:spcPts val="0"/>
              </a:spcAft>
            </a:pPr>
            <a:endParaRPr lang="es-ES" sz="2800" dirty="0" smtClean="0">
              <a:latin typeface="Arial" pitchFamily="34" charset="0"/>
              <a:ea typeface="Calibri"/>
              <a:cs typeface="Arial" pitchFamily="34" charset="0"/>
            </a:endParaRPr>
          </a:p>
          <a:p>
            <a:pPr algn="just">
              <a:spcAft>
                <a:spcPts val="0"/>
              </a:spcAft>
            </a:pPr>
            <a:endParaRPr lang="es-ES" sz="2800" dirty="0">
              <a:latin typeface="Arial" pitchFamily="34" charset="0"/>
              <a:ea typeface="Calibri"/>
              <a:cs typeface="Arial" pitchFamily="34" charset="0"/>
            </a:endParaRPr>
          </a:p>
          <a:p>
            <a:pPr algn="just">
              <a:spcAft>
                <a:spcPts val="0"/>
              </a:spcAft>
            </a:pPr>
            <a:endParaRPr lang="es-ES" sz="2800" dirty="0">
              <a:latin typeface="Arial" pitchFamily="34" charset="0"/>
              <a:ea typeface="Calibri"/>
              <a:cs typeface="Arial" pitchFamily="34" charset="0"/>
            </a:endParaRPr>
          </a:p>
          <a:p>
            <a:pPr algn="just">
              <a:spcAft>
                <a:spcPts val="0"/>
              </a:spcAft>
            </a:pPr>
            <a:endParaRPr lang="es-ES" sz="2800" dirty="0" smtClean="0">
              <a:effectLst/>
              <a:latin typeface="Arial" pitchFamily="34" charset="0"/>
              <a:ea typeface="Calibri"/>
              <a:cs typeface="Arial" pitchFamily="34" charset="0"/>
            </a:endParaRPr>
          </a:p>
          <a:p>
            <a:pPr algn="just">
              <a:spcAft>
                <a:spcPts val="0"/>
              </a:spcAft>
            </a:pPr>
            <a:endParaRPr lang="es-ES" sz="2800" dirty="0">
              <a:latin typeface="Arial" pitchFamily="34" charset="0"/>
              <a:ea typeface="Calibri"/>
              <a:cs typeface="Arial" pitchFamily="34" charset="0"/>
            </a:endParaRPr>
          </a:p>
          <a:p>
            <a:pPr algn="just">
              <a:spcAft>
                <a:spcPts val="0"/>
              </a:spcAft>
            </a:pPr>
            <a:r>
              <a:rPr lang="es-ES" sz="2800" dirty="0" smtClean="0">
                <a:effectLst/>
                <a:latin typeface="Arial" pitchFamily="34" charset="0"/>
                <a:ea typeface="Calibri"/>
                <a:cs typeface="Arial" pitchFamily="34" charset="0"/>
              </a:rPr>
              <a:t>Conclusiones: </a:t>
            </a:r>
          </a:p>
          <a:p>
            <a:pPr algn="just">
              <a:spcAft>
                <a:spcPts val="0"/>
              </a:spcAft>
            </a:pPr>
            <a:r>
              <a:rPr lang="es-ES" sz="2800" dirty="0" smtClean="0">
                <a:latin typeface="Arial" pitchFamily="34" charset="0"/>
                <a:ea typeface="Calibri"/>
                <a:cs typeface="Arial" pitchFamily="34" charset="0"/>
              </a:rPr>
              <a:t>1-</a:t>
            </a:r>
            <a:r>
              <a:rPr lang="es-ES" sz="2800" dirty="0" smtClean="0">
                <a:effectLst/>
                <a:latin typeface="Arial" pitchFamily="34" charset="0"/>
                <a:ea typeface="Calibri"/>
                <a:cs typeface="Arial" pitchFamily="34" charset="0"/>
              </a:rPr>
              <a:t>La infecciones por </a:t>
            </a:r>
            <a:r>
              <a:rPr lang="es-ES" sz="2800" i="1" dirty="0" smtClean="0">
                <a:effectLst/>
                <a:latin typeface="Arial" pitchFamily="34" charset="0"/>
                <a:ea typeface="Calibri"/>
                <a:cs typeface="Arial" pitchFamily="34" charset="0"/>
              </a:rPr>
              <a:t>Pseudomonas  </a:t>
            </a:r>
            <a:r>
              <a:rPr lang="es-ES" sz="2800" dirty="0" smtClean="0">
                <a:effectLst/>
                <a:latin typeface="Arial" pitchFamily="34" charset="0"/>
                <a:ea typeface="Calibri"/>
                <a:cs typeface="Arial" pitchFamily="34" charset="0"/>
              </a:rPr>
              <a:t>tienen alta incidencia y su contribución principal la tiene el origen comunitario(56,25%) en relación estrecha con la forma clínica y el sitio de aislamiento predominante. </a:t>
            </a:r>
          </a:p>
          <a:p>
            <a:pPr algn="just">
              <a:spcAft>
                <a:spcPts val="0"/>
              </a:spcAft>
            </a:pPr>
            <a:r>
              <a:rPr lang="es-ES" sz="2800" dirty="0" smtClean="0">
                <a:latin typeface="Arial" pitchFamily="34" charset="0"/>
                <a:ea typeface="Calibri"/>
                <a:cs typeface="Arial" pitchFamily="34" charset="0"/>
              </a:rPr>
              <a:t>2-</a:t>
            </a:r>
            <a:r>
              <a:rPr lang="es-ES" sz="2800" dirty="0" smtClean="0">
                <a:effectLst/>
                <a:latin typeface="Arial" pitchFamily="34" charset="0"/>
                <a:ea typeface="Calibri"/>
                <a:cs typeface="Arial" pitchFamily="34" charset="0"/>
              </a:rPr>
              <a:t>La especie que predominó fue </a:t>
            </a:r>
            <a:r>
              <a:rPr lang="es-ES" sz="2800" i="1" dirty="0" smtClean="0">
                <a:effectLst/>
                <a:latin typeface="Arial" pitchFamily="34" charset="0"/>
                <a:ea typeface="Calibri"/>
                <a:cs typeface="Arial" pitchFamily="34" charset="0"/>
              </a:rPr>
              <a:t>Pseudomonas aeruginosa, </a:t>
            </a:r>
            <a:r>
              <a:rPr lang="es-ES" sz="2800" dirty="0" smtClean="0">
                <a:effectLst/>
                <a:latin typeface="Arial" pitchFamily="34" charset="0"/>
                <a:ea typeface="Calibri"/>
                <a:cs typeface="Arial" pitchFamily="34" charset="0"/>
              </a:rPr>
              <a:t>causante de Faringoamigadlitis, en pacientes con factores de riesgo asociados</a:t>
            </a:r>
            <a:r>
              <a:rPr lang="es-ES" sz="2800" i="1" dirty="0">
                <a:latin typeface="Arial" pitchFamily="34" charset="0"/>
                <a:ea typeface="Calibri"/>
                <a:cs typeface="Arial" pitchFamily="34" charset="0"/>
              </a:rPr>
              <a:t> </a:t>
            </a:r>
            <a:r>
              <a:rPr lang="es-ES" sz="2800" i="1" dirty="0" smtClean="0">
                <a:latin typeface="Arial" pitchFamily="34" charset="0"/>
                <a:ea typeface="Calibri"/>
                <a:cs typeface="Arial" pitchFamily="34" charset="0"/>
              </a:rPr>
              <a:t>.</a:t>
            </a:r>
          </a:p>
          <a:p>
            <a:pPr algn="just">
              <a:spcAft>
                <a:spcPts val="0"/>
              </a:spcAft>
            </a:pPr>
            <a:r>
              <a:rPr lang="es-ES" sz="2800" i="1" dirty="0" smtClean="0">
                <a:latin typeface="Arial" pitchFamily="34" charset="0"/>
                <a:ea typeface="Calibri"/>
                <a:cs typeface="Arial" pitchFamily="34" charset="0"/>
              </a:rPr>
              <a:t>3-Predominaron las formas de infección no graves causadas principalmente por Pseudomonas aeruginosa.</a:t>
            </a:r>
          </a:p>
          <a:p>
            <a:pPr algn="just">
              <a:spcAft>
                <a:spcPts val="0"/>
              </a:spcAft>
            </a:pPr>
            <a:r>
              <a:rPr lang="es-ES" sz="2800" i="1" dirty="0" smtClean="0">
                <a:latin typeface="Arial" pitchFamily="34" charset="0"/>
                <a:ea typeface="Calibri"/>
                <a:cs typeface="Arial" pitchFamily="34" charset="0"/>
              </a:rPr>
              <a:t> 4-El estudio mostró  elevada  resistencia a  las cefalosporinas  y carbapenemicos por estos microorganismos.</a:t>
            </a:r>
            <a:endParaRPr lang="es-ES" sz="2800" dirty="0">
              <a:latin typeface="Arial" pitchFamily="34" charset="0"/>
              <a:ea typeface="Calibri"/>
              <a:cs typeface="Arial" pitchFamily="34" charset="0"/>
            </a:endParaRPr>
          </a:p>
          <a:p>
            <a:pPr algn="just">
              <a:spcAft>
                <a:spcPts val="0"/>
              </a:spcAft>
            </a:pPr>
            <a:r>
              <a:rPr lang="es-ES" sz="2800" dirty="0" smtClean="0">
                <a:effectLst/>
                <a:latin typeface="Arial" pitchFamily="34" charset="0"/>
                <a:ea typeface="Calibri"/>
                <a:cs typeface="Arial" pitchFamily="34" charset="0"/>
              </a:rPr>
              <a:t> </a:t>
            </a:r>
            <a:endParaRPr lang="es-ES" sz="2800" dirty="0">
              <a:latin typeface="Arial" pitchFamily="34" charset="0"/>
              <a:ea typeface="Calibri"/>
              <a:cs typeface="Arial" pitchFamily="34" charset="0"/>
            </a:endParaRPr>
          </a:p>
          <a:p>
            <a:pPr algn="just">
              <a:spcAft>
                <a:spcPts val="0"/>
              </a:spcAft>
            </a:pPr>
            <a:endParaRPr lang="es-ES" sz="2800" dirty="0">
              <a:latin typeface="Arial" pitchFamily="34" charset="0"/>
              <a:ea typeface="Calibri"/>
              <a:cs typeface="Arial" pitchFamily="34" charset="0"/>
            </a:endParaRPr>
          </a:p>
        </p:txBody>
      </p:sp>
      <p:sp>
        <p:nvSpPr>
          <p:cNvPr id="19" name="Rectangle 7"/>
          <p:cNvSpPr>
            <a:spLocks noChangeArrowheads="1"/>
          </p:cNvSpPr>
          <p:nvPr/>
        </p:nvSpPr>
        <p:spPr bwMode="auto">
          <a:xfrm>
            <a:off x="15821025" y="27393900"/>
            <a:ext cx="360045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400675" algn="r"/>
              </a:tabLst>
            </a:pPr>
            <a:endParaRPr kumimoji="0" lang="es-E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21" name="20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3375504"/>
              </p:ext>
            </p:extLst>
          </p:nvPr>
        </p:nvGraphicFramePr>
        <p:xfrm>
          <a:off x="4968802" y="37916568"/>
          <a:ext cx="6305550" cy="2409825"/>
        </p:xfrm>
        <a:graphic>
          <a:graphicData uri="http://schemas.openxmlformats.org/drawingml/2006/table">
            <a:tbl>
              <a:tblPr firstRow="1" firstCol="1" bandRow="1"/>
              <a:tblGrid>
                <a:gridCol w="629794"/>
                <a:gridCol w="809282"/>
                <a:gridCol w="809282"/>
                <a:gridCol w="723026"/>
                <a:gridCol w="723026"/>
                <a:gridCol w="808648"/>
                <a:gridCol w="723026"/>
                <a:gridCol w="539733"/>
                <a:gridCol w="539733"/>
              </a:tblGrid>
              <a:tr h="71882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0040" algn="r"/>
                        </a:tabLst>
                      </a:pPr>
                      <a:r>
                        <a:rPr lang="es-ES" sz="1100" dirty="0">
                          <a:solidFill>
                            <a:srgbClr val="FFFFFF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Formas Clínicas</a:t>
                      </a:r>
                      <a:endParaRPr lang="es-E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0040" algn="r"/>
                        </a:tabLst>
                      </a:pPr>
                      <a:r>
                        <a:rPr lang="es-ES" sz="1100" b="1" i="1">
                          <a:solidFill>
                            <a:srgbClr val="FFFFFF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Ps.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0040" algn="r"/>
                        </a:tabLst>
                      </a:pPr>
                      <a:r>
                        <a:rPr lang="es-ES" sz="1100" b="1" i="1">
                          <a:solidFill>
                            <a:srgbClr val="FFFFFF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aeruginosa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0040" algn="r"/>
                        </a:tabLst>
                      </a:pPr>
                      <a:r>
                        <a:rPr lang="es-ES" sz="1100" b="1" i="1">
                          <a:solidFill>
                            <a:srgbClr val="FFFFFF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G.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0040" algn="r"/>
                        </a:tabLst>
                      </a:pPr>
                      <a:r>
                        <a:rPr lang="es-ES" sz="1100" b="1" i="1">
                          <a:solidFill>
                            <a:srgbClr val="FFFFFF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fluorescens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0040" algn="r"/>
                        </a:tabLst>
                      </a:pPr>
                      <a:r>
                        <a:rPr lang="es-ES" sz="1100" b="1" i="1">
                          <a:solidFill>
                            <a:srgbClr val="FFFFFF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R. picketti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0040" algn="r"/>
                        </a:tabLst>
                      </a:pPr>
                      <a:r>
                        <a:rPr lang="es-ES" sz="1100" b="1" i="1">
                          <a:solidFill>
                            <a:srgbClr val="FFFFFF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Var2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0040" algn="r"/>
                        </a:tabLst>
                      </a:pPr>
                      <a:r>
                        <a:rPr lang="es-ES" sz="1100" b="1" i="1">
                          <a:solidFill>
                            <a:srgbClr val="FFFFFF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B.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0040" algn="r"/>
                        </a:tabLst>
                      </a:pPr>
                      <a:r>
                        <a:rPr lang="es-ES" sz="1100" b="1" i="1">
                          <a:solidFill>
                            <a:srgbClr val="FFFFFF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diminuta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0040" algn="r"/>
                        </a:tabLst>
                      </a:pPr>
                      <a:r>
                        <a:rPr lang="es-ES" sz="1100" b="1" i="1">
                          <a:solidFill>
                            <a:srgbClr val="FFFFFF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S. 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0040" algn="r"/>
                        </a:tabLst>
                      </a:pPr>
                      <a:r>
                        <a:rPr lang="es-ES" sz="1100" b="1" i="1">
                          <a:solidFill>
                            <a:srgbClr val="FFFFFF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maltophilia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0040" algn="r"/>
                        </a:tabLst>
                      </a:pPr>
                      <a:r>
                        <a:rPr lang="es-ES" sz="1100" b="1" i="1">
                          <a:solidFill>
                            <a:srgbClr val="FFFFFF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Ps.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0040" algn="r"/>
                        </a:tabLst>
                      </a:pPr>
                      <a:r>
                        <a:rPr lang="es-ES" sz="1100" b="1" i="1">
                          <a:solidFill>
                            <a:srgbClr val="FFFFFF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stutzeri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0040" algn="r"/>
                        </a:tabLst>
                      </a:pPr>
                      <a:r>
                        <a:rPr lang="es-ES" sz="1100" b="1" i="1">
                          <a:solidFill>
                            <a:srgbClr val="FFFFFF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Total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0040" algn="r"/>
                        </a:tabLst>
                      </a:pPr>
                      <a:r>
                        <a:rPr lang="es-ES" sz="1100" b="1" i="1">
                          <a:solidFill>
                            <a:srgbClr val="FFFFFF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Por ciento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</a:tr>
              <a:tr h="44767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0040" algn="r"/>
                        </a:tabLst>
                      </a:pPr>
                      <a:r>
                        <a:rPr lang="es-ES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No Graves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0040" algn="r"/>
                        </a:tabLst>
                      </a:pPr>
                      <a:r>
                        <a:rPr lang="es-ES" sz="1100" b="1">
                          <a:solidFill>
                            <a:srgbClr val="FF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13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0040" algn="r"/>
                        </a:tabLst>
                      </a:pPr>
                      <a:r>
                        <a:rPr lang="es-ES" sz="11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7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0040" algn="r"/>
                        </a:tabLst>
                      </a:pPr>
                      <a:r>
                        <a:rPr lang="es-ES" sz="11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3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0040" algn="r"/>
                        </a:tabLst>
                      </a:pPr>
                      <a:r>
                        <a:rPr lang="es-ES" sz="11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6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0040" algn="r"/>
                        </a:tabLst>
                      </a:pPr>
                      <a:r>
                        <a:rPr lang="es-ES" sz="11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0040" algn="r"/>
                        </a:tabLst>
                      </a:pPr>
                      <a:r>
                        <a:rPr lang="es-ES" sz="11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0040" algn="r"/>
                        </a:tabLst>
                      </a:pPr>
                      <a:r>
                        <a:rPr lang="es-ES" sz="1100" b="1">
                          <a:solidFill>
                            <a:srgbClr val="FF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32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0040" algn="r"/>
                        </a:tabLst>
                      </a:pPr>
                      <a:r>
                        <a:rPr lang="es-ES" sz="1100" b="1">
                          <a:solidFill>
                            <a:srgbClr val="FF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66.66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0040" algn="r"/>
                        </a:tabLst>
                      </a:pPr>
                      <a:r>
                        <a:rPr lang="es-ES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Graves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0040" algn="r"/>
                        </a:tabLst>
                      </a:pPr>
                      <a:r>
                        <a:rPr lang="es-ES" sz="1100" b="1">
                          <a:solidFill>
                            <a:srgbClr val="FF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4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0040" algn="r"/>
                        </a:tabLst>
                      </a:pPr>
                      <a:r>
                        <a:rPr lang="es-ES" sz="11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0040" algn="r"/>
                        </a:tabLst>
                      </a:pPr>
                      <a:r>
                        <a:rPr lang="es-ES" sz="11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  <a:endParaRPr lang="es-E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0040" algn="r"/>
                        </a:tabLst>
                      </a:pPr>
                      <a:r>
                        <a:rPr lang="es-ES" sz="11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0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0040" algn="r"/>
                        </a:tabLst>
                      </a:pPr>
                      <a:r>
                        <a:rPr lang="es-ES" sz="11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0040" algn="r"/>
                        </a:tabLst>
                      </a:pPr>
                      <a:r>
                        <a:rPr lang="es-ES" sz="11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0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0040" algn="r"/>
                        </a:tabLst>
                      </a:pPr>
                      <a:r>
                        <a:rPr lang="es-ES" sz="11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9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0040" algn="r"/>
                        </a:tabLst>
                      </a:pPr>
                      <a:r>
                        <a:rPr lang="es-ES" sz="11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18.75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418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0040" algn="r"/>
                        </a:tabLst>
                      </a:pPr>
                      <a:r>
                        <a:rPr lang="es-ES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Muy graves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0040" algn="r"/>
                        </a:tabLst>
                      </a:pPr>
                      <a:r>
                        <a:rPr lang="es-ES" sz="1100" b="1">
                          <a:solidFill>
                            <a:srgbClr val="FF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3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0040" algn="r"/>
                        </a:tabLst>
                      </a:pPr>
                      <a:r>
                        <a:rPr lang="es-ES" sz="11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0040" algn="r"/>
                        </a:tabLst>
                      </a:pPr>
                      <a:r>
                        <a:rPr lang="es-ES" sz="11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0040" algn="r"/>
                        </a:tabLst>
                      </a:pPr>
                      <a:r>
                        <a:rPr lang="es-ES" sz="11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0040" algn="r"/>
                        </a:tabLst>
                      </a:pPr>
                      <a:r>
                        <a:rPr lang="es-ES" sz="11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0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0040" algn="r"/>
                        </a:tabLst>
                      </a:pPr>
                      <a:r>
                        <a:rPr lang="es-ES" sz="11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0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0040" algn="r"/>
                        </a:tabLst>
                      </a:pPr>
                      <a:r>
                        <a:rPr lang="es-ES" sz="11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7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0040" algn="r"/>
                        </a:tabLst>
                      </a:pPr>
                      <a:r>
                        <a:rPr lang="es-ES" sz="11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14.58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767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0040" algn="r"/>
                        </a:tabLst>
                      </a:pPr>
                      <a:r>
                        <a:rPr lang="es-ES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Total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0040" algn="r"/>
                        </a:tabLst>
                      </a:pPr>
                      <a:r>
                        <a:rPr lang="es-ES" sz="1100" b="1">
                          <a:solidFill>
                            <a:srgbClr val="FF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20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0040" algn="r"/>
                        </a:tabLst>
                      </a:pPr>
                      <a:r>
                        <a:rPr lang="es-ES" sz="11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11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0040" algn="r"/>
                        </a:tabLst>
                      </a:pPr>
                      <a:r>
                        <a:rPr lang="es-ES" sz="11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6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0040" algn="r"/>
                        </a:tabLst>
                      </a:pPr>
                      <a:r>
                        <a:rPr lang="es-ES" sz="11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7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0040" algn="r"/>
                        </a:tabLst>
                      </a:pPr>
                      <a:r>
                        <a:rPr lang="es-ES" sz="11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0040" algn="r"/>
                        </a:tabLst>
                      </a:pPr>
                      <a:r>
                        <a:rPr lang="es-ES" sz="11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0040" algn="r"/>
                        </a:tabLst>
                      </a:pPr>
                      <a:r>
                        <a:rPr lang="es-ES" sz="11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48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0040" algn="r"/>
                        </a:tabLst>
                      </a:pPr>
                      <a:r>
                        <a:rPr lang="es-ES" sz="11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100</a:t>
                      </a:r>
                      <a:endParaRPr lang="es-E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22" name="21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27768804"/>
              </p:ext>
            </p:extLst>
          </p:nvPr>
        </p:nvGraphicFramePr>
        <p:xfrm>
          <a:off x="4248722" y="14225936"/>
          <a:ext cx="5288280" cy="2264410"/>
        </p:xfrm>
        <a:graphic>
          <a:graphicData uri="http://schemas.openxmlformats.org/drawingml/2006/table">
            <a:tbl>
              <a:tblPr firstRow="1" firstCol="1" bandRow="1"/>
              <a:tblGrid>
                <a:gridCol w="1762760"/>
                <a:gridCol w="1762760"/>
                <a:gridCol w="1762760"/>
              </a:tblGrid>
              <a:tr h="548005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400">
                          <a:solidFill>
                            <a:srgbClr val="FFFFFF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Origen de la infección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400">
                          <a:solidFill>
                            <a:srgbClr val="FFFFFF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Total de Casos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400">
                          <a:solidFill>
                            <a:srgbClr val="FFFFFF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Porciento de casos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</a:tr>
              <a:tr h="572135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200">
                          <a:solidFill>
                            <a:srgbClr val="FF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Comunitaria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100">
                          <a:solidFill>
                            <a:srgbClr val="FF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27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100">
                          <a:solidFill>
                            <a:srgbClr val="FF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  56.25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72135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2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Asociada a la asistencia sanitaria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2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21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2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  43.75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72135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2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Total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2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48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2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 100</a:t>
                      </a:r>
                      <a:endParaRPr lang="es-E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23" name="22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14636890"/>
              </p:ext>
            </p:extLst>
          </p:nvPr>
        </p:nvGraphicFramePr>
        <p:xfrm>
          <a:off x="4968802" y="17970352"/>
          <a:ext cx="4038600" cy="4119880"/>
        </p:xfrm>
        <a:graphic>
          <a:graphicData uri="http://schemas.openxmlformats.org/drawingml/2006/table">
            <a:tbl>
              <a:tblPr firstRow="1" firstCol="1" bandRow="1"/>
              <a:tblGrid>
                <a:gridCol w="1346200"/>
                <a:gridCol w="1346200"/>
                <a:gridCol w="1346200"/>
              </a:tblGrid>
              <a:tr h="35941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0040" algn="r"/>
                        </a:tabLst>
                      </a:pPr>
                      <a:r>
                        <a:rPr lang="es-ES" sz="1100" dirty="0">
                          <a:solidFill>
                            <a:srgbClr val="FFFFFF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Formas clínicas de</a:t>
                      </a:r>
                      <a:endParaRPr lang="es-E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0040" algn="r"/>
                        </a:tabLst>
                      </a:pPr>
                      <a:r>
                        <a:rPr lang="es-ES" sz="1100" dirty="0">
                          <a:solidFill>
                            <a:srgbClr val="FFFFFF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presentación</a:t>
                      </a:r>
                      <a:endParaRPr lang="es-E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0040" algn="r"/>
                        </a:tabLst>
                      </a:pPr>
                      <a:r>
                        <a:rPr lang="es-ES" sz="1100">
                          <a:solidFill>
                            <a:srgbClr val="FFFFFF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Numero de pacientes 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0040" algn="r"/>
                        </a:tabLst>
                      </a:pPr>
                      <a:r>
                        <a:rPr lang="es-ES" sz="1100">
                          <a:solidFill>
                            <a:srgbClr val="FFFFFF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Por ciento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</a:tr>
              <a:tr h="25717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0040" algn="r"/>
                        </a:tabLst>
                      </a:pPr>
                      <a:r>
                        <a:rPr lang="es-ES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Neumonías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0040" algn="r"/>
                        </a:tabLst>
                      </a:pPr>
                      <a:r>
                        <a:rPr lang="es-ES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6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0040" algn="r"/>
                        </a:tabLst>
                      </a:pPr>
                      <a:r>
                        <a:rPr lang="es-ES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12.5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3213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0040" algn="r"/>
                        </a:tabLst>
                      </a:pPr>
                      <a:r>
                        <a:rPr lang="es-ES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Neumonías asociadas a ventilación mecánica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0040" algn="r"/>
                        </a:tabLst>
                      </a:pPr>
                      <a:r>
                        <a:rPr lang="es-ES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0040" algn="r"/>
                        </a:tabLst>
                      </a:pPr>
                      <a:r>
                        <a:rPr lang="es-ES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2.08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860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0040" algn="r"/>
                        </a:tabLst>
                      </a:pPr>
                      <a:r>
                        <a:rPr lang="es-ES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Bronconeumonía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0040" algn="r"/>
                        </a:tabLst>
                      </a:pPr>
                      <a:r>
                        <a:rPr lang="es-ES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7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0040" algn="r"/>
                        </a:tabLst>
                      </a:pPr>
                      <a:r>
                        <a:rPr lang="es-ES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14.58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40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0040" algn="r"/>
                        </a:tabLst>
                      </a:pPr>
                      <a:r>
                        <a:rPr lang="es-ES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Enterocolitis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0040" algn="r"/>
                        </a:tabLst>
                      </a:pPr>
                      <a:r>
                        <a:rPr lang="es-ES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0040" algn="r"/>
                        </a:tabLst>
                      </a:pPr>
                      <a:r>
                        <a:rPr lang="es-ES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2.08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559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0040" algn="r"/>
                        </a:tabLst>
                      </a:pPr>
                      <a:r>
                        <a:rPr lang="es-ES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Foliculitis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0040" algn="r"/>
                        </a:tabLst>
                      </a:pPr>
                      <a:r>
                        <a:rPr lang="es-ES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0040" algn="r"/>
                        </a:tabLst>
                      </a:pPr>
                      <a:r>
                        <a:rPr lang="es-ES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2.08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162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0040" algn="r"/>
                        </a:tabLst>
                      </a:pPr>
                      <a:r>
                        <a:rPr lang="es-ES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Ectima gangrenoso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0040" algn="r"/>
                        </a:tabLst>
                      </a:pPr>
                      <a:r>
                        <a:rPr lang="es-ES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6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0040" algn="r"/>
                        </a:tabLst>
                      </a:pPr>
                      <a:r>
                        <a:rPr lang="es-ES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12.5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590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0040" algn="r"/>
                        </a:tabLst>
                      </a:pPr>
                      <a:r>
                        <a:rPr lang="es-ES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Abscesos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0040" algn="r"/>
                        </a:tabLst>
                      </a:pPr>
                      <a:r>
                        <a:rPr lang="es-ES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0040" algn="r"/>
                        </a:tabLst>
                      </a:pPr>
                      <a:r>
                        <a:rPr lang="es-ES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8.33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92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0040" algn="r"/>
                        </a:tabLst>
                      </a:pPr>
                      <a:r>
                        <a:rPr lang="es-ES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Shock séptico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0040" algn="r"/>
                        </a:tabLst>
                      </a:pPr>
                      <a:r>
                        <a:rPr lang="es-ES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0040" algn="r"/>
                        </a:tabLst>
                      </a:pPr>
                      <a:r>
                        <a:rPr lang="es-ES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2.08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416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0040" algn="r"/>
                        </a:tabLst>
                      </a:pPr>
                      <a:r>
                        <a:rPr lang="es-ES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Bacteriemia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0040" algn="r"/>
                        </a:tabLst>
                      </a:pPr>
                      <a:r>
                        <a:rPr lang="es-ES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0040" algn="r"/>
                        </a:tabLst>
                      </a:pPr>
                      <a:r>
                        <a:rPr lang="es-ES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4.16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797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0040" algn="r"/>
                        </a:tabLst>
                      </a:pPr>
                      <a:r>
                        <a:rPr lang="es-ES" sz="1100">
                          <a:solidFill>
                            <a:srgbClr val="C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Faringoamigdalitis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0040" algn="r"/>
                        </a:tabLst>
                      </a:pPr>
                      <a:r>
                        <a:rPr lang="es-ES" sz="1100">
                          <a:solidFill>
                            <a:srgbClr val="C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12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0040" algn="r"/>
                        </a:tabLst>
                      </a:pPr>
                      <a:r>
                        <a:rPr lang="es-ES" sz="1100">
                          <a:solidFill>
                            <a:srgbClr val="C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25.00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336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0040" algn="r"/>
                        </a:tabLst>
                      </a:pPr>
                      <a:r>
                        <a:rPr lang="es-ES" sz="1100">
                          <a:solidFill>
                            <a:srgbClr val="C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Otitis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0040" algn="r"/>
                        </a:tabLst>
                      </a:pPr>
                      <a:r>
                        <a:rPr lang="es-ES" sz="1100">
                          <a:solidFill>
                            <a:srgbClr val="C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9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0040" algn="r"/>
                        </a:tabLst>
                      </a:pPr>
                      <a:r>
                        <a:rPr lang="es-ES" sz="1100">
                          <a:solidFill>
                            <a:srgbClr val="C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18.75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559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0040" algn="r"/>
                        </a:tabLst>
                      </a:pPr>
                      <a:r>
                        <a:rPr lang="es-ES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Artritis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0040" algn="r"/>
                        </a:tabLst>
                      </a:pPr>
                      <a:r>
                        <a:rPr lang="es-ES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0040" algn="r"/>
                        </a:tabLst>
                      </a:pPr>
                      <a:r>
                        <a:rPr lang="es-ES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2.08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273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0040" algn="r"/>
                        </a:tabLst>
                      </a:pPr>
                      <a:r>
                        <a:rPr lang="es-ES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Colonización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0040" algn="r"/>
                        </a:tabLst>
                      </a:pPr>
                      <a:r>
                        <a:rPr lang="es-ES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0040" algn="r"/>
                        </a:tabLst>
                      </a:pPr>
                      <a:r>
                        <a:rPr lang="es-ES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6.25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24" name="Rectangle 8"/>
          <p:cNvSpPr>
            <a:spLocks noChangeArrowheads="1"/>
          </p:cNvSpPr>
          <p:nvPr/>
        </p:nvSpPr>
        <p:spPr bwMode="auto">
          <a:xfrm>
            <a:off x="15982950" y="26784300"/>
            <a:ext cx="360045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400675" algn="r"/>
              </a:tabLst>
            </a:pPr>
            <a:r>
              <a:rPr kumimoji="0" lang="es-ES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           </a:t>
            </a:r>
            <a:endParaRPr kumimoji="0" lang="es-E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25" name="24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73055717"/>
              </p:ext>
            </p:extLst>
          </p:nvPr>
        </p:nvGraphicFramePr>
        <p:xfrm>
          <a:off x="4608762" y="24340820"/>
          <a:ext cx="5504180" cy="2443480"/>
        </p:xfrm>
        <a:graphic>
          <a:graphicData uri="http://schemas.openxmlformats.org/drawingml/2006/table">
            <a:tbl>
              <a:tblPr firstRow="1" firstCol="1" bandRow="1"/>
              <a:tblGrid>
                <a:gridCol w="3849370"/>
                <a:gridCol w="810260"/>
                <a:gridCol w="844550"/>
              </a:tblGrid>
              <a:tr h="25082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0040" algn="r"/>
                        </a:tabLst>
                      </a:pPr>
                      <a:r>
                        <a:rPr lang="es-ES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Enfermedades previas a la infección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0040" algn="r"/>
                        </a:tabLst>
                      </a:pPr>
                      <a:r>
                        <a:rPr lang="es-ES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19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0040" algn="r"/>
                        </a:tabLst>
                      </a:pPr>
                      <a:r>
                        <a:rPr lang="es-ES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39.58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003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0040" algn="r"/>
                        </a:tabLst>
                      </a:pPr>
                      <a:r>
                        <a:rPr lang="es-ES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Procederes quirúrgicos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0040" algn="r"/>
                        </a:tabLst>
                      </a:pPr>
                      <a:r>
                        <a:rPr lang="es-ES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0040" algn="r"/>
                        </a:tabLst>
                      </a:pPr>
                      <a:r>
                        <a:rPr lang="es-ES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6.25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003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0040" algn="r"/>
                        </a:tabLst>
                      </a:pPr>
                      <a:r>
                        <a:rPr lang="es-ES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Instrumentaciones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0040" algn="r"/>
                        </a:tabLst>
                      </a:pPr>
                      <a:r>
                        <a:rPr lang="es-ES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9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0040" algn="r"/>
                        </a:tabLst>
                      </a:pPr>
                      <a:r>
                        <a:rPr lang="es-ES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18.75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003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0040" algn="r"/>
                        </a:tabLst>
                      </a:pPr>
                      <a:r>
                        <a:rPr lang="es-ES" sz="1100">
                          <a:solidFill>
                            <a:srgbClr val="C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Uso previo, prolongado o indiscriminado de antimicrobianos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0040" algn="r"/>
                        </a:tabLst>
                      </a:pPr>
                      <a:r>
                        <a:rPr lang="es-ES" sz="1100">
                          <a:solidFill>
                            <a:srgbClr val="C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21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0040" algn="r"/>
                        </a:tabLst>
                      </a:pPr>
                      <a:r>
                        <a:rPr lang="es-ES" sz="1100">
                          <a:solidFill>
                            <a:srgbClr val="C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43.75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082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0040" algn="r"/>
                        </a:tabLst>
                      </a:pPr>
                      <a:r>
                        <a:rPr lang="es-ES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Estadía hospitalaria prolongada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0040" algn="r"/>
                        </a:tabLst>
                      </a:pPr>
                      <a:r>
                        <a:rPr lang="es-ES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15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0040" algn="r"/>
                        </a:tabLst>
                      </a:pPr>
                      <a:r>
                        <a:rPr lang="es-ES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31.25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003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0040" algn="r"/>
                        </a:tabLst>
                      </a:pPr>
                      <a:r>
                        <a:rPr lang="es-ES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Uso de citostaticos , inmunosupresores o corticoides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0040" algn="r"/>
                        </a:tabLst>
                      </a:pPr>
                      <a:r>
                        <a:rPr lang="es-ES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0040" algn="r"/>
                        </a:tabLst>
                      </a:pPr>
                      <a:r>
                        <a:rPr lang="es-ES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10.41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003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0040" algn="r"/>
                        </a:tabLst>
                      </a:pPr>
                      <a:r>
                        <a:rPr lang="es-ES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Traumatismos  previos a la infección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0040" algn="r"/>
                        </a:tabLst>
                      </a:pPr>
                      <a:r>
                        <a:rPr lang="es-ES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0040" algn="r"/>
                        </a:tabLst>
                      </a:pPr>
                      <a:r>
                        <a:rPr lang="es-ES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2.08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003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0040" algn="r"/>
                        </a:tabLst>
                      </a:pPr>
                      <a:r>
                        <a:rPr lang="es-ES" sz="1100">
                          <a:solidFill>
                            <a:srgbClr val="C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Comorbilidades asociadas(no Fibrosis Quística)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0040" algn="r"/>
                        </a:tabLst>
                      </a:pPr>
                      <a:r>
                        <a:rPr lang="es-ES" sz="1100">
                          <a:solidFill>
                            <a:srgbClr val="C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25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0040" algn="r"/>
                        </a:tabLst>
                      </a:pPr>
                      <a:r>
                        <a:rPr lang="es-ES" sz="1100">
                          <a:solidFill>
                            <a:srgbClr val="C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52.08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082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0040" algn="r"/>
                        </a:tabLst>
                      </a:pPr>
                      <a:r>
                        <a:rPr lang="es-ES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Fibrosis Quística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0040" algn="r"/>
                        </a:tabLst>
                      </a:pPr>
                      <a:r>
                        <a:rPr lang="es-ES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7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0040" algn="r"/>
                        </a:tabLst>
                      </a:pPr>
                      <a:r>
                        <a:rPr lang="es-ES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14.58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082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0040" algn="r"/>
                        </a:tabLst>
                      </a:pPr>
                      <a:r>
                        <a:rPr lang="es-ES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Baños en piscinas y aguas estancadas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0040" algn="r"/>
                        </a:tabLst>
                      </a:pPr>
                      <a:r>
                        <a:rPr lang="es-ES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0040" algn="r"/>
                        </a:tabLst>
                      </a:pPr>
                      <a:r>
                        <a:rPr lang="es-ES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8.33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26" name="25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35145726"/>
              </p:ext>
            </p:extLst>
          </p:nvPr>
        </p:nvGraphicFramePr>
        <p:xfrm>
          <a:off x="5184826" y="28627536"/>
          <a:ext cx="4363085" cy="2902077"/>
        </p:xfrm>
        <a:graphic>
          <a:graphicData uri="http://schemas.openxmlformats.org/drawingml/2006/table">
            <a:tbl>
              <a:tblPr firstRow="1" firstCol="1" bandRow="1"/>
              <a:tblGrid>
                <a:gridCol w="2644140"/>
                <a:gridCol w="890270"/>
                <a:gridCol w="828675"/>
              </a:tblGrid>
              <a:tr h="35242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0040" algn="r"/>
                        </a:tabLst>
                      </a:pPr>
                      <a:r>
                        <a:rPr lang="es-ES" sz="1200">
                          <a:solidFill>
                            <a:srgbClr val="FFFFFF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Sitios de aislamientos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0040" algn="r"/>
                        </a:tabLst>
                      </a:pPr>
                      <a:r>
                        <a:rPr lang="es-ES" sz="1100">
                          <a:solidFill>
                            <a:srgbClr val="FFFFFF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Total de casos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0040" algn="r"/>
                        </a:tabLst>
                      </a:pPr>
                      <a:r>
                        <a:rPr lang="es-ES" sz="1100">
                          <a:solidFill>
                            <a:srgbClr val="FFFFFF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Por ciento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</a:tr>
              <a:tr h="36893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0040" algn="r"/>
                        </a:tabLst>
                      </a:pPr>
                      <a:r>
                        <a:rPr lang="es-ES" sz="1100">
                          <a:solidFill>
                            <a:srgbClr val="C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Sangre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0040" algn="r"/>
                        </a:tabLst>
                      </a:pPr>
                      <a:r>
                        <a:rPr lang="es-ES" sz="1100">
                          <a:solidFill>
                            <a:srgbClr val="C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11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0040" algn="r"/>
                        </a:tabLst>
                      </a:pPr>
                      <a:r>
                        <a:rPr lang="es-ES" sz="1100">
                          <a:solidFill>
                            <a:srgbClr val="C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22.91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242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0040" algn="r"/>
                        </a:tabLst>
                      </a:pPr>
                      <a:r>
                        <a:rPr lang="es-ES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Tubo endotraqueal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0040" algn="r"/>
                        </a:tabLst>
                      </a:pPr>
                      <a:r>
                        <a:rPr lang="es-ES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0040" algn="r"/>
                        </a:tabLst>
                      </a:pPr>
                      <a:r>
                        <a:rPr lang="es-ES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8.33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242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0040" algn="r"/>
                        </a:tabLst>
                      </a:pPr>
                      <a:r>
                        <a:rPr lang="es-ES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Catéter venoso( central y periférico)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0040" algn="r"/>
                        </a:tabLst>
                      </a:pPr>
                      <a:r>
                        <a:rPr lang="es-ES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0040" algn="r"/>
                        </a:tabLst>
                      </a:pPr>
                      <a:r>
                        <a:rPr lang="es-ES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8.33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242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0040" algn="r"/>
                        </a:tabLst>
                      </a:pPr>
                      <a:r>
                        <a:rPr lang="es-ES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Oídos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0040" algn="r"/>
                        </a:tabLst>
                      </a:pPr>
                      <a:r>
                        <a:rPr lang="es-ES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10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0040" algn="r"/>
                        </a:tabLst>
                      </a:pPr>
                      <a:r>
                        <a:rPr lang="es-ES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20.83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893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0040" algn="r"/>
                        </a:tabLst>
                      </a:pPr>
                      <a:r>
                        <a:rPr lang="es-ES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Piel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0040" algn="r"/>
                        </a:tabLst>
                      </a:pPr>
                      <a:r>
                        <a:rPr lang="es-ES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10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0040" algn="r"/>
                        </a:tabLst>
                      </a:pPr>
                      <a:r>
                        <a:rPr lang="es-ES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20.83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242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0040" algn="r"/>
                        </a:tabLst>
                      </a:pPr>
                      <a:r>
                        <a:rPr lang="es-ES" sz="1100">
                          <a:solidFill>
                            <a:srgbClr val="C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Faringe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0040" algn="r"/>
                        </a:tabLst>
                      </a:pPr>
                      <a:r>
                        <a:rPr lang="es-ES" sz="1100">
                          <a:solidFill>
                            <a:srgbClr val="C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12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0040" algn="r"/>
                        </a:tabLst>
                      </a:pPr>
                      <a:r>
                        <a:rPr lang="es-ES" sz="1100">
                          <a:solidFill>
                            <a:srgbClr val="C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25.00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893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0040" algn="r"/>
                        </a:tabLst>
                      </a:pPr>
                      <a:r>
                        <a:rPr lang="es-ES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Esputo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0040" algn="r"/>
                        </a:tabLst>
                      </a:pPr>
                      <a:r>
                        <a:rPr lang="es-ES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0040" algn="r"/>
                        </a:tabLst>
                      </a:pPr>
                      <a:r>
                        <a:rPr lang="es-ES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6.25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27" name="Rectangle 9"/>
          <p:cNvSpPr>
            <a:spLocks noChangeArrowheads="1"/>
          </p:cNvSpPr>
          <p:nvPr/>
        </p:nvSpPr>
        <p:spPr bwMode="auto">
          <a:xfrm>
            <a:off x="15821025" y="27393900"/>
            <a:ext cx="360045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400675" algn="r"/>
              </a:tabLst>
            </a:pPr>
            <a:endParaRPr kumimoji="0" lang="es-E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28" name="27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43154205"/>
              </p:ext>
            </p:extLst>
          </p:nvPr>
        </p:nvGraphicFramePr>
        <p:xfrm>
          <a:off x="5184826" y="33164040"/>
          <a:ext cx="4471035" cy="3096260"/>
        </p:xfrm>
        <a:graphic>
          <a:graphicData uri="http://schemas.openxmlformats.org/drawingml/2006/table">
            <a:tbl>
              <a:tblPr firstRow="1" firstCol="1" bandRow="1"/>
              <a:tblGrid>
                <a:gridCol w="2854325"/>
                <a:gridCol w="798195"/>
                <a:gridCol w="818515"/>
              </a:tblGrid>
              <a:tr h="38036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0040" algn="r"/>
                        </a:tabLst>
                      </a:pPr>
                      <a:r>
                        <a:rPr lang="es-ES" sz="1200">
                          <a:solidFill>
                            <a:srgbClr val="FFFFFF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Clasificación de Especies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0040" algn="r"/>
                        </a:tabLst>
                      </a:pPr>
                      <a:r>
                        <a:rPr lang="es-ES" sz="1100">
                          <a:solidFill>
                            <a:srgbClr val="FFFFFF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Total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0040" algn="r"/>
                        </a:tabLst>
                      </a:pPr>
                      <a:r>
                        <a:rPr lang="es-ES" sz="1100">
                          <a:solidFill>
                            <a:srgbClr val="FFFFFF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Por ciento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</a:tr>
              <a:tr h="39814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0040" algn="r"/>
                        </a:tabLst>
                      </a:pPr>
                      <a:r>
                        <a:rPr lang="es-ES" sz="1100" b="1" i="1">
                          <a:solidFill>
                            <a:srgbClr val="C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Pseudomonas aeruginosa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0040" algn="r"/>
                        </a:tabLst>
                      </a:pPr>
                      <a:r>
                        <a:rPr lang="es-ES" sz="1100">
                          <a:solidFill>
                            <a:srgbClr val="C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20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0040" algn="r"/>
                        </a:tabLst>
                      </a:pPr>
                      <a:r>
                        <a:rPr lang="es-ES" sz="1100">
                          <a:solidFill>
                            <a:srgbClr val="C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41.66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036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0040" algn="r"/>
                        </a:tabLst>
                      </a:pPr>
                      <a:r>
                        <a:rPr lang="es-ES" sz="1100" b="1" i="1">
                          <a:solidFill>
                            <a:srgbClr val="C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Grupo fluorescens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0040" algn="r"/>
                        </a:tabLst>
                      </a:pPr>
                      <a:r>
                        <a:rPr lang="es-ES" sz="1100">
                          <a:solidFill>
                            <a:srgbClr val="C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11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0040" algn="r"/>
                        </a:tabLst>
                      </a:pPr>
                      <a:r>
                        <a:rPr lang="es-ES" sz="1100">
                          <a:solidFill>
                            <a:srgbClr val="C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22.91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036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0040" algn="r"/>
                        </a:tabLst>
                      </a:pPr>
                      <a:r>
                        <a:rPr lang="es-ES" sz="1100" b="1" i="1">
                          <a:effectLst/>
                          <a:latin typeface="Calibri"/>
                          <a:ea typeface="Calibri"/>
                          <a:cs typeface="Times New Roman"/>
                        </a:rPr>
                        <a:t> Ralstoni  picketti var 2                      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0040" algn="r"/>
                        </a:tabLst>
                      </a:pPr>
                      <a:r>
                        <a:rPr lang="es-ES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6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0040" algn="r"/>
                        </a:tabLst>
                      </a:pPr>
                      <a:r>
                        <a:rPr lang="es-ES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12.50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036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0040" algn="r"/>
                        </a:tabLst>
                      </a:pPr>
                      <a:r>
                        <a:rPr lang="es-ES" sz="1100" b="1" i="1">
                          <a:effectLst/>
                          <a:latin typeface="Calibri"/>
                          <a:ea typeface="Calibri"/>
                          <a:cs typeface="Times New Roman"/>
                        </a:rPr>
                        <a:t>Brevundimonas diminuta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0040" algn="r"/>
                        </a:tabLst>
                      </a:pPr>
                      <a:r>
                        <a:rPr lang="es-ES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7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0040" algn="r"/>
                        </a:tabLst>
                      </a:pPr>
                      <a:r>
                        <a:rPr lang="es-ES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14.58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814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0040" algn="r"/>
                        </a:tabLst>
                      </a:pPr>
                      <a:r>
                        <a:rPr lang="es-ES" sz="1100" b="1" i="1">
                          <a:effectLst/>
                          <a:latin typeface="Calibri"/>
                          <a:ea typeface="Calibri"/>
                          <a:cs typeface="Times New Roman"/>
                        </a:rPr>
                        <a:t>Stenotrophomonas  maltophilia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0040" algn="r"/>
                        </a:tabLst>
                      </a:pPr>
                      <a:r>
                        <a:rPr lang="es-ES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0040" algn="r"/>
                        </a:tabLst>
                      </a:pPr>
                      <a:r>
                        <a:rPr lang="es-ES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4.16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036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0040" algn="r"/>
                        </a:tabLst>
                      </a:pPr>
                      <a:r>
                        <a:rPr lang="es-ES" sz="1100" b="1" i="1">
                          <a:effectLst/>
                          <a:latin typeface="Calibri"/>
                          <a:ea typeface="Calibri"/>
                          <a:cs typeface="Times New Roman"/>
                        </a:rPr>
                        <a:t>Pseudomonas stutzeri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0040" algn="r"/>
                        </a:tabLst>
                      </a:pPr>
                      <a:r>
                        <a:rPr lang="es-ES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0040" algn="r"/>
                        </a:tabLst>
                      </a:pPr>
                      <a:r>
                        <a:rPr lang="es-ES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4.16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814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0040" algn="r"/>
                        </a:tabLst>
                      </a:pPr>
                      <a:r>
                        <a:rPr lang="es-ES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Total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0040" algn="r"/>
                        </a:tabLst>
                      </a:pPr>
                      <a:r>
                        <a:rPr lang="es-ES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48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0040" algn="r"/>
                        </a:tabLst>
                      </a:pPr>
                      <a:r>
                        <a:rPr lang="es-ES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100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29" name="Rectangle 10"/>
          <p:cNvSpPr>
            <a:spLocks noChangeArrowheads="1"/>
          </p:cNvSpPr>
          <p:nvPr/>
        </p:nvSpPr>
        <p:spPr bwMode="auto">
          <a:xfrm>
            <a:off x="15767050" y="27297063"/>
            <a:ext cx="360045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400675" algn="r"/>
              </a:tabLst>
            </a:pPr>
            <a:endParaRPr kumimoji="0" lang="es-E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024" name="1023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71057310"/>
              </p:ext>
            </p:extLst>
          </p:nvPr>
        </p:nvGraphicFramePr>
        <p:xfrm>
          <a:off x="5472858" y="41805000"/>
          <a:ext cx="4888230" cy="3875405"/>
        </p:xfrm>
        <a:graphic>
          <a:graphicData uri="http://schemas.openxmlformats.org/drawingml/2006/table">
            <a:tbl>
              <a:tblPr firstRow="1" firstCol="1" bandRow="1"/>
              <a:tblGrid>
                <a:gridCol w="1552575"/>
                <a:gridCol w="847725"/>
                <a:gridCol w="787400"/>
                <a:gridCol w="913130"/>
                <a:gridCol w="787400"/>
              </a:tblGrid>
              <a:tr h="29400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0040" algn="r"/>
                        </a:tabLst>
                      </a:pPr>
                      <a:r>
                        <a:rPr lang="es-ES" sz="1100" b="1">
                          <a:solidFill>
                            <a:srgbClr val="FFFFFF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Antimicrobiano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0040" algn="r"/>
                        </a:tabLst>
                      </a:pPr>
                      <a:r>
                        <a:rPr lang="es-ES" sz="1100" b="1">
                          <a:solidFill>
                            <a:srgbClr val="FFFFFF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Sensible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0040" algn="r"/>
                        </a:tabLst>
                      </a:pPr>
                      <a:r>
                        <a:rPr lang="es-ES" sz="1100" b="1">
                          <a:solidFill>
                            <a:srgbClr val="FFFFFF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Por ciento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0040" algn="r"/>
                        </a:tabLst>
                      </a:pPr>
                      <a:r>
                        <a:rPr lang="es-ES" sz="1100" b="1">
                          <a:solidFill>
                            <a:srgbClr val="FFFFFF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Resistente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0040" algn="r"/>
                        </a:tabLst>
                      </a:pPr>
                      <a:r>
                        <a:rPr lang="es-ES" sz="1100" b="1">
                          <a:solidFill>
                            <a:srgbClr val="FFFFFF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Por ciento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</a:tr>
              <a:tr h="3073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0040" algn="r"/>
                        </a:tabLst>
                      </a:pPr>
                      <a:r>
                        <a:rPr lang="es-ES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Amikacina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0040" algn="r"/>
                        </a:tabLst>
                      </a:pPr>
                      <a:r>
                        <a:rPr lang="es-ES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33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0040" algn="r"/>
                        </a:tabLst>
                      </a:pPr>
                      <a:r>
                        <a:rPr lang="es-ES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68.75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0040" algn="r"/>
                        </a:tabLst>
                      </a:pPr>
                      <a:r>
                        <a:rPr lang="es-ES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15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0040" algn="r"/>
                        </a:tabLst>
                      </a:pPr>
                      <a:r>
                        <a:rPr lang="es-ES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31.25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400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0040" algn="r"/>
                        </a:tabLst>
                      </a:pPr>
                      <a:r>
                        <a:rPr lang="es-ES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Gentamicina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0040" algn="r"/>
                        </a:tabLst>
                      </a:pPr>
                      <a:r>
                        <a:rPr lang="es-ES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31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0040" algn="r"/>
                        </a:tabLst>
                      </a:pPr>
                      <a:r>
                        <a:rPr lang="es-ES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64.58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0040" algn="r"/>
                        </a:tabLst>
                      </a:pPr>
                      <a:r>
                        <a:rPr lang="es-ES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17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0040" algn="r"/>
                        </a:tabLst>
                      </a:pPr>
                      <a:r>
                        <a:rPr lang="es-ES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35.41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400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0040" algn="r"/>
                        </a:tabLst>
                      </a:pPr>
                      <a:r>
                        <a:rPr lang="es-ES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Cefepime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0040" algn="r"/>
                        </a:tabLst>
                      </a:pPr>
                      <a:r>
                        <a:rPr lang="es-ES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32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0040" algn="r"/>
                        </a:tabLst>
                      </a:pPr>
                      <a:r>
                        <a:rPr lang="es-ES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66.66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0040" algn="r"/>
                        </a:tabLst>
                      </a:pPr>
                      <a:r>
                        <a:rPr lang="es-ES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16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0040" algn="r"/>
                        </a:tabLst>
                      </a:pPr>
                      <a:r>
                        <a:rPr lang="es-ES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33.33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73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0040" algn="r"/>
                        </a:tabLst>
                      </a:pPr>
                      <a:r>
                        <a:rPr lang="es-ES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Ceftazidima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0040" algn="r"/>
                        </a:tabLst>
                      </a:pPr>
                      <a:r>
                        <a:rPr lang="es-ES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03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0040" algn="r"/>
                        </a:tabLst>
                      </a:pPr>
                      <a:r>
                        <a:rPr lang="es-ES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06.25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0040" algn="r"/>
                        </a:tabLst>
                      </a:pPr>
                      <a:r>
                        <a:rPr lang="es-ES" sz="1100">
                          <a:solidFill>
                            <a:srgbClr val="FF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45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0040" algn="r"/>
                        </a:tabLst>
                      </a:pPr>
                      <a:r>
                        <a:rPr lang="es-ES" sz="1100">
                          <a:solidFill>
                            <a:srgbClr val="FF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93.75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400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0040" algn="r"/>
                        </a:tabLst>
                      </a:pPr>
                      <a:r>
                        <a:rPr lang="es-ES" sz="1100">
                          <a:solidFill>
                            <a:srgbClr val="C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Piperacilina/Tazobactan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0040" algn="r"/>
                        </a:tabLst>
                      </a:pPr>
                      <a:r>
                        <a:rPr lang="es-ES" sz="1100">
                          <a:solidFill>
                            <a:srgbClr val="C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42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0040" algn="r"/>
                        </a:tabLst>
                      </a:pPr>
                      <a:r>
                        <a:rPr lang="es-ES" sz="1100">
                          <a:solidFill>
                            <a:srgbClr val="C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87.50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0040" algn="r"/>
                        </a:tabLst>
                      </a:pPr>
                      <a:r>
                        <a:rPr lang="es-E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6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0040" algn="r"/>
                        </a:tabLst>
                      </a:pPr>
                      <a:r>
                        <a:rPr lang="es-E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12.50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400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0040" algn="r"/>
                        </a:tabLst>
                      </a:pPr>
                      <a:r>
                        <a:rPr lang="es-ES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Ticarcilina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0040" algn="r"/>
                        </a:tabLst>
                      </a:pPr>
                      <a:r>
                        <a:rPr lang="es-ES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21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0040" algn="r"/>
                        </a:tabLst>
                      </a:pPr>
                      <a:r>
                        <a:rPr lang="es-ES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43.75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0040" algn="r"/>
                        </a:tabLst>
                      </a:pPr>
                      <a:r>
                        <a:rPr lang="es-ES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27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0040" algn="r"/>
                        </a:tabLst>
                      </a:pPr>
                      <a:r>
                        <a:rPr lang="es-ES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56.25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73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0040" algn="r"/>
                        </a:tabLst>
                      </a:pPr>
                      <a:r>
                        <a:rPr lang="es-ES" sz="1100">
                          <a:solidFill>
                            <a:srgbClr val="C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Ciprofloxacino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0040" algn="r"/>
                        </a:tabLst>
                      </a:pPr>
                      <a:r>
                        <a:rPr lang="es-E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35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0040" algn="r"/>
                        </a:tabLst>
                      </a:pPr>
                      <a:r>
                        <a:rPr lang="es-E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72.91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0040" algn="r"/>
                        </a:tabLst>
                      </a:pPr>
                      <a:r>
                        <a:rPr lang="es-E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13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0040" algn="r"/>
                        </a:tabLst>
                      </a:pPr>
                      <a:r>
                        <a:rPr lang="es-E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27.08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400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0040" algn="r"/>
                        </a:tabLst>
                      </a:pPr>
                      <a:r>
                        <a:rPr lang="es-ES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Meropenem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0040" algn="r"/>
                        </a:tabLst>
                      </a:pPr>
                      <a:r>
                        <a:rPr lang="es-ES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21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0040" algn="r"/>
                        </a:tabLst>
                      </a:pPr>
                      <a:r>
                        <a:rPr lang="es-ES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43.75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0040" algn="r"/>
                        </a:tabLst>
                      </a:pPr>
                      <a:r>
                        <a:rPr lang="es-ES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27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0040" algn="r"/>
                        </a:tabLst>
                      </a:pPr>
                      <a:r>
                        <a:rPr lang="es-ES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56.25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400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0040" algn="r"/>
                        </a:tabLst>
                      </a:pPr>
                      <a:r>
                        <a:rPr lang="es-ES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Imipenem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0040" algn="r"/>
                        </a:tabLst>
                      </a:pPr>
                      <a:r>
                        <a:rPr lang="es-ES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17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0040" algn="r"/>
                        </a:tabLst>
                      </a:pPr>
                      <a:r>
                        <a:rPr lang="es-ES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35.41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0040" algn="r"/>
                        </a:tabLst>
                      </a:pPr>
                      <a:r>
                        <a:rPr lang="es-ES" sz="1100">
                          <a:solidFill>
                            <a:srgbClr val="FF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31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0040" algn="r"/>
                        </a:tabLst>
                      </a:pPr>
                      <a:r>
                        <a:rPr lang="es-ES" sz="1100">
                          <a:solidFill>
                            <a:srgbClr val="FF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64.58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73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0040" algn="r"/>
                        </a:tabLst>
                      </a:pPr>
                      <a:r>
                        <a:rPr lang="es-ES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Polimixin B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0040" algn="r"/>
                        </a:tabLst>
                      </a:pPr>
                      <a:r>
                        <a:rPr lang="es-ES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33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0040" algn="r"/>
                        </a:tabLst>
                      </a:pPr>
                      <a:r>
                        <a:rPr lang="es-ES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68.75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0040" algn="r"/>
                        </a:tabLst>
                      </a:pPr>
                      <a:r>
                        <a:rPr lang="es-ES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15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0040" algn="r"/>
                        </a:tabLst>
                      </a:pPr>
                      <a:r>
                        <a:rPr lang="es-ES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31.25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400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0040" algn="r"/>
                        </a:tabLst>
                      </a:pPr>
                      <a:r>
                        <a:rPr lang="es-ES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Aztreonam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0040" algn="r"/>
                        </a:tabLst>
                      </a:pPr>
                      <a:r>
                        <a:rPr lang="es-ES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29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0040" algn="r"/>
                        </a:tabLst>
                      </a:pPr>
                      <a:r>
                        <a:rPr lang="es-ES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60.41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0040" algn="r"/>
                        </a:tabLst>
                      </a:pPr>
                      <a:r>
                        <a:rPr lang="es-ES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19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0040" algn="r"/>
                        </a:tabLst>
                      </a:pPr>
                      <a:r>
                        <a:rPr lang="es-ES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39.58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400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0040" algn="r"/>
                        </a:tabLst>
                      </a:pPr>
                      <a:r>
                        <a:rPr lang="es-ES" sz="1100">
                          <a:solidFill>
                            <a:srgbClr val="C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Colistina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0040" algn="r"/>
                        </a:tabLst>
                      </a:pPr>
                      <a:r>
                        <a:rPr lang="es-ES" sz="1100">
                          <a:solidFill>
                            <a:srgbClr val="C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36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0040" algn="r"/>
                        </a:tabLst>
                      </a:pPr>
                      <a:r>
                        <a:rPr lang="es-ES" sz="1100">
                          <a:solidFill>
                            <a:srgbClr val="C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75.00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0040" algn="r"/>
                        </a:tabLst>
                      </a:pPr>
                      <a:r>
                        <a:rPr lang="es-E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12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0040" algn="r"/>
                        </a:tabLst>
                      </a:pPr>
                      <a:r>
                        <a:rPr lang="es-ES" sz="11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25.00</a:t>
                      </a:r>
                      <a:endParaRPr lang="es-E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396624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360</TotalTime>
  <Words>705</Words>
  <Application>Microsoft Office PowerPoint</Application>
  <PresentationFormat>Personalizado</PresentationFormat>
  <Paragraphs>313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Tema de Office</vt:lpstr>
      <vt:lpstr>Titulo: Pseudomonas, patógeno intra y extrahospitalario. Apaulaza Corrales, Kirenia, Fernández González, Maydelin del Carmen; Hospital Pediátrico Pepe Portilla Pinar del Río.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Kirenia</dc:creator>
  <cp:lastModifiedBy>Kirenia</cp:lastModifiedBy>
  <cp:revision>21</cp:revision>
  <dcterms:created xsi:type="dcterms:W3CDTF">2014-10-06T11:13:37Z</dcterms:created>
  <dcterms:modified xsi:type="dcterms:W3CDTF">2014-10-07T06:46:45Z</dcterms:modified>
</cp:coreProperties>
</file>